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72" r:id="rId4"/>
    <p:sldId id="296" r:id="rId5"/>
    <p:sldId id="298" r:id="rId6"/>
    <p:sldId id="300" r:id="rId7"/>
    <p:sldId id="301" r:id="rId8"/>
    <p:sldId id="306" r:id="rId9"/>
    <p:sldId id="307" r:id="rId10"/>
    <p:sldId id="299" r:id="rId11"/>
    <p:sldId id="302" r:id="rId12"/>
    <p:sldId id="309" r:id="rId13"/>
    <p:sldId id="311" r:id="rId14"/>
    <p:sldId id="308" r:id="rId15"/>
    <p:sldId id="310" r:id="rId16"/>
    <p:sldId id="303" r:id="rId17"/>
    <p:sldId id="305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3" autoAdjust="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5C293-9680-4650-93CD-C647826DF3C4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E10D3-4FC6-43E1-A92A-A6DCAB08C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25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C66EB-177D-44B1-89D3-C38EFA096A9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D2D99-770D-4F25-915B-F9E25348AB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450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4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4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7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2A36E-0120-4D06-9D1B-2B980C188E23}" type="datetime1">
              <a:rPr lang="en-US" smtClean="0"/>
              <a:t>7/21/2016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73800-2343-49EA-A78C-BDC1C47428DF}" type="datetime1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44AC-7D6A-4488-A5C4-FA81B0AD9E89}" type="datetime1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DC240-F5F0-4E53-BF89-F098E4BA7C83}" type="datetime1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EEBD2-9DAF-47ED-82EE-B3B4722FC3F1}" type="datetime1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365057-5A0D-4A69-B84E-095C9F35A820}" type="datetime1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102B-CF43-4EB3-B7FD-6CBAB5CF018E}" type="datetime1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3FCDD-A7CA-4B7D-A733-FB4507CC262C}" type="datetime1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1D55B-A69C-4610-9071-485F7B12452F}" type="datetime1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EF5A4-6F1C-43B6-9FF1-522776C045B3}" type="datetime1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F210D-0C7D-4B9B-87C1-480323E1FF87}" type="datetime1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9E84A0-9F60-4754-B9F6-22351F0EB8CD}" type="datetime1">
              <a:rPr lang="en-US" smtClean="0"/>
              <a:t>7/21/2016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7219BF-3DCA-4EC6-AB8F-E77C63CA1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685800"/>
            <a:ext cx="7848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y-AM" sz="2800" b="1" dirty="0" smtClean="0"/>
          </a:p>
          <a:p>
            <a:pPr algn="ctr"/>
            <a:endParaRPr lang="hy-AM" sz="2800" b="1" dirty="0" smtClean="0"/>
          </a:p>
          <a:p>
            <a:pPr algn="ctr"/>
            <a:r>
              <a:rPr lang="en-US" sz="2800" b="1" dirty="0"/>
              <a:t>ՀԱՅԱՍՏԱՆԻ ՀԱՆՐԱՊԵՏՈՒԹՅԱՆ ՍՈՑԻԱԼԱԿԱՆ </a:t>
            </a:r>
            <a:endParaRPr lang="en-US" sz="2800" dirty="0"/>
          </a:p>
          <a:p>
            <a:pPr algn="ctr"/>
            <a:r>
              <a:rPr lang="hy-AM" sz="2800" b="1" dirty="0"/>
              <a:t>ՊԱՇՏՊԱՆՈՒԹՅԱՆ ՈԼՈՐՏՈՒՄ ԻՐԱԿԱՆԱՑՎՈՂ  </a:t>
            </a:r>
            <a:r>
              <a:rPr lang="hy-AM" sz="2800" b="1" dirty="0" smtClean="0"/>
              <a:t>ԾՐԱԳՐԵՐԻ</a:t>
            </a:r>
            <a:r>
              <a:rPr lang="en-US" sz="2800" b="1" dirty="0" smtClean="0"/>
              <a:t> ԵՎ</a:t>
            </a:r>
            <a:endParaRPr lang="en-US" sz="2800" dirty="0"/>
          </a:p>
          <a:p>
            <a:pPr algn="ctr"/>
            <a:r>
              <a:rPr lang="hy-AM" sz="2800" b="1" dirty="0"/>
              <a:t> </a:t>
            </a:r>
            <a:r>
              <a:rPr lang="hy-AM" sz="2800" b="1" dirty="0" smtClean="0"/>
              <a:t>ԲՆԱԿՉՈՒԹՅԱՆԸ</a:t>
            </a:r>
            <a:r>
              <a:rPr lang="en-US" sz="2800" b="1" dirty="0" smtClean="0"/>
              <a:t> </a:t>
            </a:r>
            <a:r>
              <a:rPr lang="hy-AM" sz="2800" b="1" dirty="0" smtClean="0"/>
              <a:t> </a:t>
            </a:r>
            <a:r>
              <a:rPr lang="hy-AM" sz="2800" b="1" dirty="0"/>
              <a:t>ՏՐԱՄԱԴՐՎՈՂ ՍՈՑԻԱԼԱԿԱՆ </a:t>
            </a:r>
            <a:r>
              <a:rPr lang="hy-AM" sz="2800" b="1" dirty="0" smtClean="0"/>
              <a:t>ԾԱՌԱՅՈՒԹՅՈՒՆՆԵՐԻ</a:t>
            </a:r>
            <a:r>
              <a:rPr lang="af-ZA" sz="2800" dirty="0" smtClean="0"/>
              <a:t> </a:t>
            </a:r>
            <a:r>
              <a:rPr lang="af-ZA" sz="2800" b="1" dirty="0" smtClean="0"/>
              <a:t> </a:t>
            </a:r>
            <a:r>
              <a:rPr lang="en-US" sz="2800" b="1" dirty="0" smtClean="0"/>
              <a:t>ՄՇՏԱԴԻՏԱՐԿՄԱՆ</a:t>
            </a:r>
            <a:r>
              <a:rPr lang="hy-AM" sz="2800" b="1" dirty="0" smtClean="0"/>
              <a:t> </a:t>
            </a:r>
            <a:r>
              <a:rPr lang="hy-AM" sz="2800" b="1" dirty="0"/>
              <a:t>ԵՎ </a:t>
            </a:r>
            <a:r>
              <a:rPr lang="hy-AM" sz="2800" b="1" dirty="0" smtClean="0"/>
              <a:t>ԳՆԱՀԱՏՄԱՆ</a:t>
            </a:r>
          </a:p>
          <a:p>
            <a:pPr algn="ctr"/>
            <a:r>
              <a:rPr lang="hy-AM" sz="2800" b="1" dirty="0" smtClean="0"/>
              <a:t>ՀԱՄԱԿԱՐԳ</a:t>
            </a:r>
            <a:endParaRPr lang="en-US" sz="2800" dirty="0"/>
          </a:p>
          <a:p>
            <a:pPr algn="ctr"/>
            <a:endParaRPr lang="hy-AM" sz="2800" b="1" dirty="0" smtClean="0"/>
          </a:p>
          <a:p>
            <a:pPr algn="ctr"/>
            <a:endParaRPr lang="hy-AM" sz="2800" dirty="0" smtClean="0"/>
          </a:p>
          <a:p>
            <a:pPr algn="ctr"/>
            <a:endParaRPr lang="hy-AM" sz="2800" dirty="0" smtClean="0"/>
          </a:p>
        </p:txBody>
      </p:sp>
    </p:spTree>
    <p:extLst>
      <p:ext uri="{BB962C8B-B14F-4D97-AF65-F5344CB8AC3E}">
        <p14:creationId xmlns:p14="http://schemas.microsoft.com/office/powerpoint/2010/main" val="8614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33400"/>
            <a:ext cx="749808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Գործընկեր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209800"/>
            <a:ext cx="7239000" cy="4191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err="1" smtClean="0"/>
              <a:t>Համաշխարհային</a:t>
            </a:r>
            <a:r>
              <a:rPr lang="en-US" dirty="0" smtClean="0"/>
              <a:t> </a:t>
            </a:r>
            <a:r>
              <a:rPr lang="en-US" dirty="0" err="1" smtClean="0"/>
              <a:t>Բանկ</a:t>
            </a:r>
            <a:endParaRPr lang="en-US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err="1" smtClean="0"/>
              <a:t>Աշխատանքի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</a:t>
            </a:r>
            <a:endParaRPr lang="en-US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smtClean="0"/>
              <a:t>ԱՄՆ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զարգացման</a:t>
            </a:r>
            <a:r>
              <a:rPr lang="en-US" dirty="0" smtClean="0"/>
              <a:t> </a:t>
            </a:r>
            <a:r>
              <a:rPr lang="en-US" dirty="0" err="1" smtClean="0"/>
              <a:t>գործակալություն</a:t>
            </a:r>
            <a:endParaRPr lang="en-US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շահագրգիռ</a:t>
            </a:r>
            <a:r>
              <a:rPr lang="en-US" dirty="0" smtClean="0"/>
              <a:t> </a:t>
            </a:r>
            <a:r>
              <a:rPr lang="en-US" dirty="0" err="1" smtClean="0"/>
              <a:t>կառույցներ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ԱՄՆ ՄԶԳ </a:t>
            </a:r>
            <a:r>
              <a:rPr lang="en-US" dirty="0" err="1" smtClean="0"/>
              <a:t>համագործակցությամբ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209800"/>
            <a:ext cx="7467600" cy="411480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2600" dirty="0" smtClean="0"/>
              <a:t>«</a:t>
            </a:r>
            <a:r>
              <a:rPr lang="en-US" sz="2600" dirty="0" err="1" smtClean="0"/>
              <a:t>Աշխատանքային</a:t>
            </a:r>
            <a:r>
              <a:rPr lang="en-US" sz="2600" dirty="0" smtClean="0"/>
              <a:t> </a:t>
            </a:r>
            <a:r>
              <a:rPr lang="en-US" sz="2600" dirty="0" err="1" smtClean="0"/>
              <a:t>կենսաթոշակ</a:t>
            </a:r>
            <a:r>
              <a:rPr lang="en-US" sz="2600" dirty="0" smtClean="0"/>
              <a:t>»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2600" dirty="0" smtClean="0"/>
              <a:t>«</a:t>
            </a:r>
            <a:r>
              <a:rPr lang="hy-AM" sz="2600" dirty="0"/>
              <a:t>Կենսաթոշակային ապահովության, ծերության, </a:t>
            </a:r>
            <a:r>
              <a:rPr lang="en-US" sz="2600" dirty="0" smtClean="0"/>
              <a:t> </a:t>
            </a:r>
            <a:r>
              <a:rPr lang="hy-AM" sz="2600" dirty="0" smtClean="0"/>
              <a:t>հաշմանդամության</a:t>
            </a:r>
            <a:r>
              <a:rPr lang="hy-AM" sz="2600" dirty="0"/>
              <a:t>, կերակրողին կորցնելու դեպքում նպաստների, պարգևավճարների, պատվովճարների և այլ ծրագրերի վճարման հետ կապված ծառայություններ»</a:t>
            </a:r>
            <a:endParaRPr lang="en-US" sz="2600" dirty="0" smtClean="0"/>
          </a:p>
          <a:p>
            <a:pPr marL="82296" indent="0" algn="ctr">
              <a:buNone/>
            </a:pPr>
            <a:r>
              <a:rPr lang="en-US" dirty="0" err="1" smtClean="0"/>
              <a:t>ծրագրերի</a:t>
            </a:r>
            <a:r>
              <a:rPr lang="en-US" dirty="0" smtClean="0"/>
              <a:t> ՄԳ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ԱՄԿ  </a:t>
            </a:r>
            <a:r>
              <a:rPr lang="en-US" dirty="0" err="1" smtClean="0"/>
              <a:t>համագործակցությամբ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5"/>
              </a:buClr>
            </a:pPr>
            <a:r>
              <a:rPr lang="en-US" dirty="0" err="1" smtClean="0"/>
              <a:t>Զբաղվածության</a:t>
            </a:r>
            <a:r>
              <a:rPr lang="en-US" dirty="0" smtClean="0"/>
              <a:t> </a:t>
            </a:r>
            <a:r>
              <a:rPr lang="en-US" dirty="0" err="1" smtClean="0"/>
              <a:t>ծրագրերի</a:t>
            </a:r>
            <a:r>
              <a:rPr lang="en-US" dirty="0" smtClean="0"/>
              <a:t> ՄԳ </a:t>
            </a:r>
            <a:r>
              <a:rPr lang="en-US" dirty="0" err="1" smtClean="0"/>
              <a:t>մեթոդաբանության</a:t>
            </a:r>
            <a:r>
              <a:rPr lang="en-US" dirty="0" smtClean="0"/>
              <a:t> </a:t>
            </a:r>
            <a:r>
              <a:rPr lang="en-US" dirty="0" err="1" smtClean="0"/>
              <a:t>քննարկման</a:t>
            </a:r>
            <a:r>
              <a:rPr lang="en-US" dirty="0" smtClean="0"/>
              <a:t> </a:t>
            </a:r>
            <a:r>
              <a:rPr lang="en-US" dirty="0" err="1" smtClean="0"/>
              <a:t>նպատակով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կազմակերպվել</a:t>
            </a:r>
            <a:r>
              <a:rPr lang="en-US" dirty="0" smtClean="0"/>
              <a:t> է </a:t>
            </a:r>
            <a:r>
              <a:rPr lang="en-US" dirty="0" err="1" smtClean="0"/>
              <a:t>սեմինար</a:t>
            </a:r>
            <a:r>
              <a:rPr lang="en-US" dirty="0" smtClean="0"/>
              <a:t> </a:t>
            </a:r>
            <a:r>
              <a:rPr lang="en-US" dirty="0" err="1" smtClean="0"/>
              <a:t>Երևանում</a:t>
            </a:r>
            <a:endParaRPr lang="en-US" dirty="0" smtClean="0"/>
          </a:p>
          <a:p>
            <a:pPr>
              <a:buClr>
                <a:schemeClr val="accent5"/>
              </a:buClr>
            </a:pPr>
            <a:r>
              <a:rPr lang="hy-AM" dirty="0" smtClean="0"/>
              <a:t>փորձի </a:t>
            </a:r>
            <a:r>
              <a:rPr lang="hy-AM" dirty="0"/>
              <a:t>փոխանակման </a:t>
            </a:r>
            <a:r>
              <a:rPr lang="en-US" dirty="0" smtClean="0"/>
              <a:t>Զ</a:t>
            </a:r>
            <a:r>
              <a:rPr lang="hy-AM" dirty="0"/>
              <a:t>բաղվածության </a:t>
            </a:r>
            <a:r>
              <a:rPr lang="hy-AM" dirty="0" smtClean="0"/>
              <a:t>ծրագրերի </a:t>
            </a:r>
            <a:r>
              <a:rPr lang="hy-AM" dirty="0"/>
              <a:t>մոնիթորինգի </a:t>
            </a:r>
            <a:r>
              <a:rPr lang="en-US" dirty="0" smtClean="0"/>
              <a:t>և</a:t>
            </a:r>
            <a:r>
              <a:rPr lang="hy-AM" dirty="0" smtClean="0"/>
              <a:t> </a:t>
            </a:r>
            <a:r>
              <a:rPr lang="hy-AM" dirty="0"/>
              <a:t>գնահատման համակարգը ուսումնասիրելու </a:t>
            </a:r>
            <a:r>
              <a:rPr lang="en-US" dirty="0" err="1" smtClean="0"/>
              <a:t>նպատակով</a:t>
            </a:r>
            <a:r>
              <a:rPr lang="en-US" dirty="0" smtClean="0"/>
              <a:t> </a:t>
            </a:r>
            <a:r>
              <a:rPr lang="en-US" dirty="0" err="1" smtClean="0"/>
              <a:t>կատարվել</a:t>
            </a:r>
            <a:r>
              <a:rPr lang="en-US" dirty="0" smtClean="0"/>
              <a:t> է </a:t>
            </a:r>
            <a:r>
              <a:rPr lang="en-US" dirty="0" err="1" smtClean="0"/>
              <a:t>այցելություն</a:t>
            </a:r>
            <a:r>
              <a:rPr lang="en-US" dirty="0" smtClean="0"/>
              <a:t> ՉԺՀ </a:t>
            </a:r>
            <a:r>
              <a:rPr lang="en-US" dirty="0" smtClean="0"/>
              <a:t>(</a:t>
            </a:r>
            <a:r>
              <a:rPr lang="en-US" dirty="0" err="1" smtClean="0"/>
              <a:t>Պեկին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ԵՄ </a:t>
            </a:r>
            <a:r>
              <a:rPr lang="en-US" dirty="0" err="1" smtClean="0"/>
              <a:t>Ֆինասավորմամբ</a:t>
            </a:r>
            <a:r>
              <a:rPr lang="en-US" dirty="0" smtClean="0"/>
              <a:t> և </a:t>
            </a:r>
            <a:r>
              <a:rPr lang="en-US" dirty="0" err="1" smtClean="0"/>
              <a:t>Օքսֆամի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համագործակցությամբ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866888" cy="41910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en-US" dirty="0"/>
              <a:t>«</a:t>
            </a:r>
            <a:r>
              <a:rPr lang="en-US" b="1" dirty="0" err="1"/>
              <a:t>Տնտեսական</a:t>
            </a:r>
            <a:r>
              <a:rPr lang="en-US" b="1" dirty="0"/>
              <a:t> </a:t>
            </a:r>
            <a:r>
              <a:rPr lang="en-US" b="1" dirty="0" err="1" smtClean="0"/>
              <a:t>զարգացման</a:t>
            </a:r>
            <a:r>
              <a:rPr lang="en-US" b="1" dirty="0" smtClean="0"/>
              <a:t> և </a:t>
            </a:r>
            <a:r>
              <a:rPr lang="en-US" b="1" dirty="0" err="1"/>
              <a:t>հետազոտությունների</a:t>
            </a:r>
            <a:r>
              <a:rPr lang="en-US" b="1" dirty="0"/>
              <a:t> </a:t>
            </a:r>
            <a:r>
              <a:rPr lang="en-US" b="1" dirty="0" err="1"/>
              <a:t>կենտրոն</a:t>
            </a:r>
            <a:r>
              <a:rPr lang="en-US" dirty="0"/>
              <a:t>» ՀԿ-ի </a:t>
            </a:r>
            <a:r>
              <a:rPr lang="en-US" dirty="0" err="1"/>
              <a:t>կողմից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իրականացվել</a:t>
            </a:r>
            <a:r>
              <a:rPr lang="en-US" dirty="0" smtClean="0"/>
              <a:t> է 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smtClean="0"/>
              <a:t>«</a:t>
            </a:r>
            <a:r>
              <a:rPr lang="en-US" dirty="0" err="1" smtClean="0"/>
              <a:t>Ընտանիքի</a:t>
            </a:r>
            <a:r>
              <a:rPr lang="en-US" dirty="0" smtClean="0"/>
              <a:t> </a:t>
            </a:r>
            <a:r>
              <a:rPr lang="en-US" dirty="0" err="1" smtClean="0"/>
              <a:t>կենսամակարդակի</a:t>
            </a:r>
            <a:r>
              <a:rPr lang="en-US" dirty="0" smtClean="0"/>
              <a:t> </a:t>
            </a:r>
            <a:r>
              <a:rPr lang="en-US" dirty="0" err="1"/>
              <a:t>բարձրացմանն</a:t>
            </a:r>
            <a:r>
              <a:rPr lang="en-US" dirty="0"/>
              <a:t> </a:t>
            </a:r>
            <a:r>
              <a:rPr lang="en-US" dirty="0" err="1"/>
              <a:t>ուղղված</a:t>
            </a:r>
            <a:r>
              <a:rPr lang="en-US" dirty="0"/>
              <a:t> </a:t>
            </a:r>
            <a:r>
              <a:rPr lang="en-US" dirty="0" err="1"/>
              <a:t>նպաստներ</a:t>
            </a:r>
            <a:r>
              <a:rPr lang="en-US" dirty="0"/>
              <a:t>» </a:t>
            </a:r>
            <a:endParaRPr lang="en-US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err="1" smtClean="0"/>
              <a:t>Տնային</a:t>
            </a:r>
            <a:r>
              <a:rPr lang="en-US" dirty="0" smtClean="0"/>
              <a:t> </a:t>
            </a:r>
            <a:r>
              <a:rPr lang="en-US" dirty="0" err="1" smtClean="0"/>
              <a:t>պայմաններում</a:t>
            </a:r>
            <a:r>
              <a:rPr lang="en-US" dirty="0" smtClean="0"/>
              <a:t> </a:t>
            </a:r>
            <a:r>
              <a:rPr lang="en-US" dirty="0" err="1" smtClean="0"/>
              <a:t>միայնակ</a:t>
            </a:r>
            <a:r>
              <a:rPr lang="en-US" dirty="0" smtClean="0"/>
              <a:t> </a:t>
            </a:r>
            <a:r>
              <a:rPr lang="en-US" dirty="0" err="1" smtClean="0"/>
              <a:t>տարեցների</a:t>
            </a:r>
            <a:r>
              <a:rPr lang="en-US" dirty="0" smtClean="0"/>
              <a:t> </a:t>
            </a:r>
            <a:r>
              <a:rPr lang="en-US" dirty="0" err="1" smtClean="0"/>
              <a:t>սպասարկման</a:t>
            </a:r>
            <a:r>
              <a:rPr lang="en-US" dirty="0" smtClean="0"/>
              <a:t> </a:t>
            </a:r>
            <a:r>
              <a:rPr lang="en-US" dirty="0" err="1" smtClean="0"/>
              <a:t>ծառայություններ</a:t>
            </a:r>
            <a:r>
              <a:rPr lang="en-US" dirty="0" smtClean="0"/>
              <a:t>»</a:t>
            </a:r>
          </a:p>
          <a:p>
            <a:pPr marL="82296" indent="0"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ծրագրերի</a:t>
            </a:r>
            <a:r>
              <a:rPr lang="en-US" dirty="0" smtClean="0"/>
              <a:t> </a:t>
            </a:r>
            <a:r>
              <a:rPr lang="en-US" dirty="0" err="1"/>
              <a:t>անկախ</a:t>
            </a:r>
            <a:r>
              <a:rPr lang="en-US" dirty="0"/>
              <a:t> </a:t>
            </a:r>
            <a:r>
              <a:rPr lang="en-US" dirty="0" err="1"/>
              <a:t>գնահատում</a:t>
            </a:r>
            <a:endParaRPr lang="en-US" dirty="0"/>
          </a:p>
          <a:p>
            <a:pPr marL="82296" indent="0" algn="just">
              <a:buNone/>
            </a:pPr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5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cap="all" dirty="0" smtClean="0">
                <a:effectLst/>
              </a:rPr>
              <a:t/>
            </a:r>
            <a:br>
              <a:rPr lang="en-US" sz="3300" b="1" cap="all" dirty="0" smtClean="0">
                <a:effectLst/>
              </a:rPr>
            </a:br>
            <a:r>
              <a:rPr lang="en-US" sz="3300" b="1" cap="all" dirty="0" smtClean="0">
                <a:effectLst/>
              </a:rPr>
              <a:t>ՀԲ </a:t>
            </a:r>
            <a:r>
              <a:rPr lang="ru-RU" sz="3300" b="1" cap="all" dirty="0" smtClean="0">
                <a:effectLst/>
              </a:rPr>
              <a:t>Սոցիալական </a:t>
            </a:r>
            <a:r>
              <a:rPr lang="ru-RU" sz="3300" b="1" cap="all" dirty="0">
                <a:effectLst/>
              </a:rPr>
              <a:t>Պաշտպանության Վարչարարության Երկ</a:t>
            </a:r>
            <a:r>
              <a:rPr lang="en-US" sz="3300" b="1" cap="all" dirty="0">
                <a:effectLst/>
              </a:rPr>
              <a:t>Ր</a:t>
            </a:r>
            <a:r>
              <a:rPr lang="ru-RU" sz="3300" b="1" cap="all" dirty="0">
                <a:effectLst/>
              </a:rPr>
              <a:t>որդ </a:t>
            </a:r>
            <a:r>
              <a:rPr lang="ru-RU" sz="3300" b="1" cap="all" dirty="0" smtClean="0">
                <a:effectLst/>
              </a:rPr>
              <a:t>Ծրագր</a:t>
            </a:r>
            <a:r>
              <a:rPr lang="en-US" sz="3300" b="1" cap="all" dirty="0" smtClean="0">
                <a:effectLst/>
              </a:rPr>
              <a:t>ի  </a:t>
            </a:r>
            <a:r>
              <a:rPr lang="en-US" sz="3300" b="1" cap="all" dirty="0" err="1" smtClean="0">
                <a:effectLst/>
              </a:rPr>
              <a:t>Շրջանակներում</a:t>
            </a:r>
            <a:r>
              <a:rPr lang="en-US" sz="3300" b="1" cap="all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hy-AM" dirty="0" smtClean="0"/>
              <a:t>Պայմանագիր</a:t>
            </a:r>
            <a:r>
              <a:rPr lang="en-US" dirty="0" smtClean="0"/>
              <a:t> </a:t>
            </a:r>
            <a:r>
              <a:rPr lang="hy-AM" dirty="0" smtClean="0"/>
              <a:t>է կնքվել</a:t>
            </a:r>
            <a:r>
              <a:rPr lang="en-US" dirty="0" smtClean="0"/>
              <a:t> </a:t>
            </a:r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խորհրդատու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hy-AM" dirty="0" smtClean="0"/>
              <a:t> </a:t>
            </a:r>
            <a:endParaRPr lang="en-US" dirty="0" smtClean="0"/>
          </a:p>
          <a:p>
            <a:pPr marL="82296" indent="0" algn="ctr">
              <a:buNone/>
            </a:pPr>
            <a:r>
              <a:rPr lang="en-US" b="1" dirty="0" smtClean="0"/>
              <a:t>«</a:t>
            </a:r>
            <a:r>
              <a:rPr lang="hy-AM" b="1" dirty="0" smtClean="0"/>
              <a:t>Վիվատ Քոնսալթինգ</a:t>
            </a:r>
            <a:r>
              <a:rPr lang="en-US" b="1" dirty="0" smtClean="0"/>
              <a:t>» </a:t>
            </a:r>
            <a:r>
              <a:rPr lang="hy-AM" b="1" dirty="0" smtClean="0"/>
              <a:t>(</a:t>
            </a:r>
            <a:r>
              <a:rPr lang="hy-AM" b="1" dirty="0"/>
              <a:t>Հայաստան)  և </a:t>
            </a:r>
            <a:r>
              <a:rPr lang="en-US" b="1" dirty="0" smtClean="0"/>
              <a:t> «</a:t>
            </a:r>
            <a:r>
              <a:rPr lang="hy-AM" b="1" dirty="0" smtClean="0"/>
              <a:t>Յուրոփիան Փրոֆայլզ</a:t>
            </a:r>
            <a:r>
              <a:rPr lang="en-US" b="1" dirty="0" smtClean="0"/>
              <a:t>»</a:t>
            </a:r>
            <a:r>
              <a:rPr lang="hy-AM" b="1" dirty="0" smtClean="0"/>
              <a:t> (</a:t>
            </a:r>
            <a:r>
              <a:rPr lang="hy-AM" b="1" dirty="0"/>
              <a:t>Հունաստան) ընկերությունների </a:t>
            </a:r>
            <a:r>
              <a:rPr lang="en-US" b="1" dirty="0" smtClean="0"/>
              <a:t> </a:t>
            </a:r>
            <a:r>
              <a:rPr lang="hy-AM" b="1" dirty="0" smtClean="0"/>
              <a:t>ՀՁ</a:t>
            </a:r>
            <a:r>
              <a:rPr lang="en-US" b="1" dirty="0" smtClean="0"/>
              <a:t> </a:t>
            </a:r>
            <a:r>
              <a:rPr lang="hy-AM" b="1" dirty="0" smtClean="0"/>
              <a:t> հետ</a:t>
            </a:r>
            <a:r>
              <a:rPr lang="en-US" b="1" dirty="0" smtClean="0"/>
              <a:t>՝</a:t>
            </a:r>
          </a:p>
          <a:p>
            <a:pPr marL="82296" indent="0" algn="ctr">
              <a:buNone/>
            </a:pPr>
            <a:endParaRPr lang="en-US" b="1" dirty="0"/>
          </a:p>
          <a:p>
            <a:pPr algn="ctr">
              <a:buClr>
                <a:schemeClr val="accent5"/>
              </a:buClr>
            </a:pPr>
            <a:r>
              <a:rPr lang="hy-AM" dirty="0" smtClean="0"/>
              <a:t>«</a:t>
            </a:r>
            <a:r>
              <a:rPr lang="hy-AM" dirty="0"/>
              <a:t>ՀՀ աշխատանքի և սոցիալական հարցերի նախարարության միջոցով  իրականացվող սոցիալական ծրագրերի մոնիթորինգի իրականացման և արդյունավետության գնահատման անձնագրերի, մոնիթորինգային ցուցանիշների մշակման և ներդրման ծառայությունների մատուցման» </a:t>
            </a:r>
            <a:r>
              <a:rPr lang="hy-AM" dirty="0" smtClean="0"/>
              <a:t>ծրագիր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hy-AM" dirty="0"/>
              <a:t>ՀՀ ԱՍՀ  նախարարի </a:t>
            </a:r>
            <a:r>
              <a:rPr lang="en-US" dirty="0"/>
              <a:t> </a:t>
            </a:r>
            <a:endParaRPr lang="hy-AM" dirty="0"/>
          </a:p>
          <a:p>
            <a:pPr marL="82296" indent="0" algn="ctr">
              <a:buNone/>
            </a:pPr>
            <a:r>
              <a:rPr lang="en-US" b="1" dirty="0"/>
              <a:t>«</a:t>
            </a:r>
            <a:r>
              <a:rPr lang="en-US" b="1" dirty="0" err="1"/>
              <a:t>Հայաստանի</a:t>
            </a:r>
            <a:r>
              <a:rPr lang="en-US" b="1" dirty="0"/>
              <a:t> </a:t>
            </a:r>
            <a:r>
              <a:rPr lang="en-US" b="1" dirty="0" err="1"/>
              <a:t>Հանրապետության</a:t>
            </a:r>
            <a:r>
              <a:rPr lang="en-US" b="1" dirty="0"/>
              <a:t> </a:t>
            </a:r>
            <a:r>
              <a:rPr lang="en-US" b="1" dirty="0" err="1"/>
              <a:t>սոցիալական</a:t>
            </a:r>
            <a:r>
              <a:rPr lang="en-US" b="1" dirty="0"/>
              <a:t> </a:t>
            </a:r>
            <a:r>
              <a:rPr lang="en-US" b="1" dirty="0" err="1"/>
              <a:t>պաշտպանության</a:t>
            </a:r>
            <a:r>
              <a:rPr lang="en-US" b="1" dirty="0"/>
              <a:t> </a:t>
            </a:r>
            <a:r>
              <a:rPr lang="en-US" b="1" dirty="0" err="1"/>
              <a:t>ոլորտում</a:t>
            </a:r>
            <a:r>
              <a:rPr lang="en-US" b="1" dirty="0"/>
              <a:t> </a:t>
            </a:r>
            <a:r>
              <a:rPr lang="en-US" b="1" dirty="0" err="1"/>
              <a:t>իրականացվող</a:t>
            </a:r>
            <a:r>
              <a:rPr lang="en-US" b="1" dirty="0"/>
              <a:t> </a:t>
            </a:r>
            <a:r>
              <a:rPr lang="hy-AM" b="1" dirty="0"/>
              <a:t>ծրագրերի </a:t>
            </a:r>
            <a:r>
              <a:rPr lang="en-US" b="1" dirty="0"/>
              <a:t>և </a:t>
            </a:r>
            <a:r>
              <a:rPr lang="en-US" b="1" dirty="0" err="1"/>
              <a:t>բնակչությանը</a:t>
            </a:r>
            <a:r>
              <a:rPr lang="en-US" b="1" dirty="0"/>
              <a:t> </a:t>
            </a:r>
            <a:r>
              <a:rPr lang="en-US" b="1" dirty="0" err="1"/>
              <a:t>մատուցվող</a:t>
            </a:r>
            <a:r>
              <a:rPr lang="en-US" b="1" dirty="0"/>
              <a:t> </a:t>
            </a:r>
            <a:r>
              <a:rPr lang="en-US" b="1" dirty="0" err="1"/>
              <a:t>ծառայությունների</a:t>
            </a:r>
            <a:r>
              <a:rPr lang="en-US" b="1" dirty="0"/>
              <a:t> </a:t>
            </a:r>
            <a:r>
              <a:rPr lang="en-US" b="1" dirty="0" err="1"/>
              <a:t>մշտադիտարկման</a:t>
            </a:r>
            <a:r>
              <a:rPr lang="en-US" b="1" dirty="0"/>
              <a:t> և  </a:t>
            </a:r>
            <a:r>
              <a:rPr lang="en-US" b="1" dirty="0" err="1"/>
              <a:t>գնահատման</a:t>
            </a:r>
            <a:r>
              <a:rPr lang="en-US" b="1" dirty="0"/>
              <a:t> </a:t>
            </a:r>
            <a:r>
              <a:rPr lang="en-US" b="1" dirty="0" err="1"/>
              <a:t>կարգը</a:t>
            </a:r>
            <a:r>
              <a:rPr lang="en-US" b="1" dirty="0"/>
              <a:t> և </a:t>
            </a:r>
            <a:r>
              <a:rPr lang="en-US" b="1" dirty="0" err="1"/>
              <a:t>մեթոդաբանությունը</a:t>
            </a:r>
            <a:r>
              <a:rPr lang="en-US" b="1" dirty="0"/>
              <a:t> </a:t>
            </a:r>
            <a:r>
              <a:rPr lang="en-US" b="1" dirty="0" err="1"/>
              <a:t>հաստատելու</a:t>
            </a:r>
            <a:r>
              <a:rPr lang="en-US" b="1" dirty="0"/>
              <a:t>, </a:t>
            </a:r>
            <a:r>
              <a:rPr lang="en-US" b="1" dirty="0" err="1"/>
              <a:t>ինչպես</a:t>
            </a:r>
            <a:r>
              <a:rPr lang="en-US" b="1" dirty="0"/>
              <a:t> </a:t>
            </a:r>
            <a:r>
              <a:rPr lang="en-US" b="1" dirty="0" err="1"/>
              <a:t>նաև</a:t>
            </a:r>
            <a:r>
              <a:rPr lang="en-US" b="1" dirty="0"/>
              <a:t>  </a:t>
            </a:r>
            <a:r>
              <a:rPr lang="en-US" b="1" dirty="0" err="1"/>
              <a:t>Հայաստանի</a:t>
            </a:r>
            <a:r>
              <a:rPr lang="en-US" b="1" dirty="0"/>
              <a:t> </a:t>
            </a:r>
            <a:r>
              <a:rPr lang="en-US" b="1" dirty="0" err="1"/>
              <a:t>Հանրապետության</a:t>
            </a:r>
            <a:r>
              <a:rPr lang="en-US" b="1" dirty="0"/>
              <a:t> </a:t>
            </a:r>
            <a:r>
              <a:rPr lang="en-US" b="1" dirty="0" err="1"/>
              <a:t>աշխատանքի</a:t>
            </a:r>
            <a:r>
              <a:rPr lang="en-US" b="1" dirty="0"/>
              <a:t> և </a:t>
            </a:r>
            <a:r>
              <a:rPr lang="en-US" b="1" dirty="0" err="1"/>
              <a:t>սոցիալական</a:t>
            </a:r>
            <a:r>
              <a:rPr lang="en-US" b="1" dirty="0"/>
              <a:t> </a:t>
            </a:r>
            <a:r>
              <a:rPr lang="en-US" b="1" dirty="0" err="1"/>
              <a:t>հարցերի</a:t>
            </a:r>
            <a:r>
              <a:rPr lang="en-US" b="1" dirty="0"/>
              <a:t> </a:t>
            </a:r>
            <a:r>
              <a:rPr lang="en-US" b="1" dirty="0" err="1"/>
              <a:t>նախարարի</a:t>
            </a:r>
            <a:r>
              <a:rPr lang="en-US" b="1" dirty="0"/>
              <a:t>`  2013թ. </a:t>
            </a:r>
            <a:r>
              <a:rPr lang="en-US" b="1" dirty="0" err="1"/>
              <a:t>հոկտեմբերի</a:t>
            </a:r>
            <a:r>
              <a:rPr lang="en-US" b="1" dirty="0"/>
              <a:t> 3-ի N 133-Ա/1 </a:t>
            </a:r>
            <a:r>
              <a:rPr lang="en-US" b="1" dirty="0" err="1"/>
              <a:t>հրամանի</a:t>
            </a:r>
            <a:r>
              <a:rPr lang="en-US" b="1" dirty="0"/>
              <a:t> </a:t>
            </a:r>
            <a:r>
              <a:rPr lang="hy-AM" b="1" dirty="0"/>
              <a:t>1-ին կետի 2-րդ, 3-րդ, 4-րդ </a:t>
            </a:r>
            <a:r>
              <a:rPr lang="hy-AM" b="1" dirty="0" smtClean="0"/>
              <a:t>ենթակետեր</a:t>
            </a:r>
            <a:r>
              <a:rPr lang="en-US" b="1" dirty="0" smtClean="0"/>
              <a:t>ը</a:t>
            </a:r>
            <a:r>
              <a:rPr lang="en-US" b="1" dirty="0"/>
              <a:t>,  </a:t>
            </a:r>
            <a:r>
              <a:rPr lang="hy-AM" b="1" dirty="0"/>
              <a:t>2-րդ կետը </a:t>
            </a:r>
            <a:r>
              <a:rPr lang="en-US" b="1" dirty="0"/>
              <a:t>և 2014թ. </a:t>
            </a:r>
            <a:r>
              <a:rPr lang="en-US" b="1" dirty="0" err="1"/>
              <a:t>նոյեմբերի</a:t>
            </a:r>
            <a:r>
              <a:rPr lang="en-US" b="1" dirty="0"/>
              <a:t> 3-ի N 121-Ա/1 </a:t>
            </a:r>
            <a:r>
              <a:rPr lang="en-US" b="1" dirty="0" err="1"/>
              <a:t>հրամանը</a:t>
            </a:r>
            <a:r>
              <a:rPr lang="en-US" b="1" dirty="0"/>
              <a:t>  </a:t>
            </a:r>
            <a:r>
              <a:rPr lang="en-US" b="1" dirty="0" err="1"/>
              <a:t>ուժը</a:t>
            </a:r>
            <a:r>
              <a:rPr lang="en-US" b="1" dirty="0"/>
              <a:t> </a:t>
            </a:r>
            <a:r>
              <a:rPr lang="en-US" b="1" dirty="0" err="1"/>
              <a:t>կորցրած</a:t>
            </a:r>
            <a:r>
              <a:rPr lang="en-US" b="1" dirty="0"/>
              <a:t> </a:t>
            </a:r>
          </a:p>
          <a:p>
            <a:pPr marL="82296" indent="0" algn="ctr">
              <a:buNone/>
            </a:pPr>
            <a:r>
              <a:rPr lang="en-US" b="1" dirty="0"/>
              <a:t> </a:t>
            </a:r>
            <a:r>
              <a:rPr lang="en-US" b="1" dirty="0" err="1"/>
              <a:t>ճանաչելու</a:t>
            </a:r>
            <a:r>
              <a:rPr lang="en-US" b="1" dirty="0"/>
              <a:t> </a:t>
            </a:r>
            <a:r>
              <a:rPr lang="en-US" b="1" dirty="0" err="1"/>
              <a:t>մասին</a:t>
            </a:r>
            <a:r>
              <a:rPr lang="en-US" b="1" dirty="0"/>
              <a:t> </a:t>
            </a:r>
            <a:r>
              <a:rPr lang="en-US" b="1" dirty="0" smtClean="0"/>
              <a:t>»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2016թ</a:t>
            </a:r>
            <a:r>
              <a:rPr lang="hy-AM" dirty="0"/>
              <a:t>.</a:t>
            </a:r>
            <a:r>
              <a:rPr lang="en-US" dirty="0"/>
              <a:t> </a:t>
            </a:r>
            <a:r>
              <a:rPr lang="hy-AM" dirty="0"/>
              <a:t> </a:t>
            </a:r>
            <a:r>
              <a:rPr lang="en-US" dirty="0" err="1"/>
              <a:t>հունիսի</a:t>
            </a:r>
            <a:r>
              <a:rPr lang="en-US" dirty="0"/>
              <a:t> 28</a:t>
            </a:r>
            <a:r>
              <a:rPr lang="hy-AM" dirty="0"/>
              <a:t>-ի  </a:t>
            </a:r>
            <a:r>
              <a:rPr lang="en-US" b="1" dirty="0"/>
              <a:t>N 70</a:t>
            </a:r>
            <a:r>
              <a:rPr lang="hy-AM" b="1" dirty="0"/>
              <a:t>-Ա/1</a:t>
            </a:r>
            <a:r>
              <a:rPr lang="en-US" b="1" dirty="0"/>
              <a:t>  </a:t>
            </a:r>
            <a:r>
              <a:rPr lang="en-US" dirty="0"/>
              <a:t>հ</a:t>
            </a:r>
            <a:r>
              <a:rPr lang="hy-AM" dirty="0"/>
              <a:t>րամանը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Հետագա</a:t>
            </a:r>
            <a:r>
              <a:rPr lang="en-US" dirty="0" smtClean="0"/>
              <a:t>  </a:t>
            </a:r>
            <a:r>
              <a:rPr lang="en-US" dirty="0" err="1" smtClean="0"/>
              <a:t>քայլեր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447800"/>
            <a:ext cx="7848600" cy="4953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700" b="1" dirty="0" smtClean="0"/>
              <a:t>Ս</a:t>
            </a:r>
            <a:r>
              <a:rPr lang="hy-AM" sz="3700" b="1" dirty="0" smtClean="0"/>
              <a:t>ոցիալական պաշտպանության </a:t>
            </a:r>
            <a:r>
              <a:rPr lang="hy-AM" sz="3700" b="1" dirty="0"/>
              <a:t>ոլորտում իրականացվող </a:t>
            </a:r>
            <a:r>
              <a:rPr lang="en-US" sz="3700" b="1" dirty="0" err="1" smtClean="0"/>
              <a:t>շուրջ</a:t>
            </a:r>
            <a:r>
              <a:rPr lang="en-US" sz="3700" b="1" dirty="0" smtClean="0"/>
              <a:t>  84 (26+58) </a:t>
            </a:r>
            <a:r>
              <a:rPr lang="hy-AM" sz="3700" b="1" dirty="0" smtClean="0"/>
              <a:t>ծրագրերի</a:t>
            </a:r>
            <a:r>
              <a:rPr lang="en-US" sz="3700" b="1" dirty="0" smtClean="0"/>
              <a:t> ՄԳ </a:t>
            </a:r>
            <a:r>
              <a:rPr lang="en-US" sz="3700" b="1" dirty="0" err="1" smtClean="0"/>
              <a:t>գործիքակազմի</a:t>
            </a:r>
            <a:r>
              <a:rPr lang="en-US" sz="3700" b="1" dirty="0" smtClean="0"/>
              <a:t>  </a:t>
            </a:r>
            <a:r>
              <a:rPr lang="en-US" sz="3700" b="1" dirty="0" err="1" smtClean="0"/>
              <a:t>մշակում</a:t>
            </a:r>
            <a:r>
              <a:rPr lang="en-US" sz="3700" b="1" dirty="0" smtClean="0"/>
              <a:t>  և </a:t>
            </a:r>
            <a:r>
              <a:rPr lang="en-US" sz="3700" b="1" dirty="0" err="1" smtClean="0"/>
              <a:t>իրականացում</a:t>
            </a:r>
            <a:r>
              <a:rPr lang="en-US" sz="3700" b="1" dirty="0" smtClean="0"/>
              <a:t> 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hy-AM" sz="3700" b="1" dirty="0" smtClean="0"/>
              <a:t>Ա</a:t>
            </a:r>
            <a:r>
              <a:rPr lang="en-US" sz="3700" b="1" dirty="0" err="1" smtClean="0"/>
              <a:t>յդ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թվում</a:t>
            </a:r>
            <a:r>
              <a:rPr lang="en-US" sz="3700" b="1" dirty="0" smtClean="0"/>
              <a:t>   </a:t>
            </a:r>
            <a:r>
              <a:rPr lang="en-US" sz="3700" b="1" dirty="0" err="1" smtClean="0"/>
              <a:t>նաև</a:t>
            </a:r>
            <a:r>
              <a:rPr lang="en-US" sz="3700" b="1" dirty="0" smtClean="0"/>
              <a:t>  22 ՊՈԱԿ-ի </a:t>
            </a:r>
            <a:r>
              <a:rPr lang="en-US" sz="3700" b="1" dirty="0" err="1" smtClean="0"/>
              <a:t>կողմից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մատուցվող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ծառայությունների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որակի</a:t>
            </a:r>
            <a:r>
              <a:rPr lang="en-US" sz="3700" b="1" dirty="0" smtClean="0"/>
              <a:t> ՄԳ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700" b="1" dirty="0" smtClean="0"/>
              <a:t>ՄԳ </a:t>
            </a:r>
            <a:r>
              <a:rPr lang="en-US" sz="3700" b="1" dirty="0" err="1" smtClean="0"/>
              <a:t>էլեկտրոնային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համակարգի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մշակում</a:t>
            </a:r>
            <a:r>
              <a:rPr lang="en-US" sz="3700" b="1" dirty="0" smtClean="0"/>
              <a:t> և </a:t>
            </a:r>
            <a:r>
              <a:rPr lang="en-US" sz="3700" b="1" dirty="0" err="1" smtClean="0"/>
              <a:t>ներդրում</a:t>
            </a:r>
            <a:endParaRPr lang="en-US" sz="3700" b="1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700" b="1" dirty="0" smtClean="0"/>
              <a:t>ՄԳ </a:t>
            </a:r>
            <a:r>
              <a:rPr lang="en-US" sz="3700" b="1" dirty="0" err="1" smtClean="0"/>
              <a:t>իրականացնող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աշխատակազմի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կարողությունների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զարգացում</a:t>
            </a:r>
            <a:endParaRPr lang="en-US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37053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sz="4000" b="1" dirty="0" smtClean="0"/>
          </a:p>
          <a:p>
            <a:pPr marL="82296" indent="0" algn="ctr">
              <a:buNone/>
            </a:pPr>
            <a:endParaRPr lang="en-US" sz="4000" b="1" dirty="0"/>
          </a:p>
          <a:p>
            <a:pPr marL="82296" indent="0" algn="ctr">
              <a:buNone/>
            </a:pPr>
            <a:r>
              <a:rPr lang="en-US" sz="4000" b="1" dirty="0" err="1" smtClean="0"/>
              <a:t>Շնորհակալություն</a:t>
            </a:r>
            <a:r>
              <a:rPr lang="en-US" sz="4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01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924800" cy="2057400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hy-AM" sz="2200" dirty="0" smtClean="0">
                <a:effectLst/>
              </a:rPr>
              <a:t>ՀԲ աջակցությամբ մշակված  </a:t>
            </a:r>
            <a:r>
              <a:rPr lang="hy-AM" sz="2200" dirty="0" smtClean="0"/>
              <a:t> </a:t>
            </a:r>
            <a:r>
              <a:rPr lang="en-US" sz="2200" dirty="0" smtClean="0">
                <a:effectLst/>
              </a:rPr>
              <a:t>ՀՀ </a:t>
            </a:r>
            <a:r>
              <a:rPr lang="hy-AM" sz="2200" dirty="0" smtClean="0">
                <a:effectLst/>
              </a:rPr>
              <a:t>ԱՍՀՆ </a:t>
            </a:r>
            <a:r>
              <a:rPr lang="en-US" sz="2200" dirty="0" err="1" smtClean="0">
                <a:effectLst/>
              </a:rPr>
              <a:t>միջոցով</a:t>
            </a:r>
            <a:r>
              <a:rPr lang="en-US" sz="2200" dirty="0" smtClean="0">
                <a:effectLst/>
              </a:rPr>
              <a:t> </a:t>
            </a:r>
            <a:r>
              <a:rPr lang="hy-AM" sz="2200" dirty="0" smtClean="0">
                <a:effectLst/>
              </a:rPr>
              <a:t>իրականացվող ծրագրերի </a:t>
            </a:r>
            <a:r>
              <a:rPr lang="hy-AM" sz="2200" dirty="0" smtClean="0"/>
              <a:t>(</a:t>
            </a:r>
            <a:r>
              <a:rPr lang="en-US" sz="2200" dirty="0" err="1" smtClean="0">
                <a:effectLst/>
              </a:rPr>
              <a:t>բնակչությանը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տրամադրվող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սոցիալական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ծառայությունների</a:t>
            </a:r>
            <a:r>
              <a:rPr lang="en-US" sz="2200" dirty="0" smtClean="0">
                <a:effectLst/>
              </a:rPr>
              <a:t>) </a:t>
            </a:r>
            <a:r>
              <a:rPr lang="en-US" sz="2200" dirty="0" err="1" smtClean="0">
                <a:effectLst/>
              </a:rPr>
              <a:t>մոնիթորինգի</a:t>
            </a:r>
            <a:r>
              <a:rPr lang="en-US" sz="2200" dirty="0" smtClean="0">
                <a:effectLst/>
              </a:rPr>
              <a:t> և </a:t>
            </a:r>
            <a:r>
              <a:rPr lang="en-US" sz="2200" dirty="0" err="1" smtClean="0">
                <a:effectLst/>
              </a:rPr>
              <a:t>գնահատման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համակարգի</a:t>
            </a:r>
            <a:r>
              <a:rPr lang="en-US" sz="2200" dirty="0" smtClean="0">
                <a:effectLst/>
              </a:rPr>
              <a:t> </a:t>
            </a:r>
            <a:r>
              <a:rPr lang="en-US" sz="2200" b="1" dirty="0" err="1" smtClean="0">
                <a:effectLst/>
              </a:rPr>
              <a:t>կառուցվածքագործառութային</a:t>
            </a:r>
            <a:r>
              <a:rPr lang="en-US" sz="2200" b="1" dirty="0" smtClean="0">
                <a:effectLst/>
              </a:rPr>
              <a:t> </a:t>
            </a:r>
            <a:r>
              <a:rPr lang="en-US" sz="2200" b="1" dirty="0" err="1" smtClean="0">
                <a:effectLst/>
              </a:rPr>
              <a:t>մոդել</a:t>
            </a:r>
            <a:r>
              <a:rPr lang="hy-AM" sz="2200" b="1" dirty="0" smtClean="0">
                <a:effectLst/>
              </a:rPr>
              <a:t>ի </a:t>
            </a:r>
            <a:r>
              <a:rPr lang="en-US" sz="2200" b="1" dirty="0" smtClean="0">
                <a:effectLst/>
              </a:rPr>
              <a:t>  </a:t>
            </a:r>
            <a:r>
              <a:rPr lang="hy-AM" sz="2200" dirty="0" smtClean="0">
                <a:effectLst/>
              </a:rPr>
              <a:t>հիման վրա </a:t>
            </a:r>
            <a:r>
              <a:rPr lang="en-US" sz="2200" dirty="0" smtClean="0">
                <a:effectLst/>
              </a:rPr>
              <a:t>  </a:t>
            </a:r>
            <a:r>
              <a:rPr lang="en-US" sz="2200" b="1" dirty="0">
                <a:effectLst/>
              </a:rPr>
              <a:t/>
            </a:r>
            <a:br>
              <a:rPr lang="en-US" sz="2200" b="1" dirty="0">
                <a:effectLst/>
              </a:rPr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>
            <a:noAutofit/>
          </a:bodyPr>
          <a:lstStyle/>
          <a:p>
            <a:pPr marL="82296" indent="0" algn="ctr">
              <a:buClr>
                <a:schemeClr val="tx2"/>
              </a:buClr>
              <a:buNone/>
            </a:pPr>
            <a:r>
              <a:rPr lang="hy-AM" sz="2200" b="1" dirty="0"/>
              <a:t>ՀՀ </a:t>
            </a:r>
            <a:r>
              <a:rPr lang="hy-AM" sz="2200" b="1" dirty="0" smtClean="0"/>
              <a:t>ԱՍՀ  նախարարի </a:t>
            </a:r>
            <a:r>
              <a:rPr lang="hy-AM" sz="2200" b="1" dirty="0"/>
              <a:t>2013թ.  </a:t>
            </a:r>
            <a:r>
              <a:rPr lang="en-US" sz="2200" b="1" dirty="0" smtClean="0"/>
              <a:t>հ</a:t>
            </a:r>
            <a:r>
              <a:rPr lang="hy-AM" sz="2200" b="1" dirty="0" smtClean="0"/>
              <a:t>ոկտեմբերի 3-ի</a:t>
            </a:r>
            <a:r>
              <a:rPr lang="hy-AM" sz="2200" b="1" dirty="0"/>
              <a:t/>
            </a:r>
            <a:br>
              <a:rPr lang="hy-AM" sz="2200" b="1" dirty="0"/>
            </a:br>
            <a:r>
              <a:rPr lang="hy-AM" sz="2200" b="1" dirty="0"/>
              <a:t> </a:t>
            </a:r>
            <a:r>
              <a:rPr lang="en-US" sz="2200" b="1" dirty="0"/>
              <a:t>N 133</a:t>
            </a:r>
            <a:r>
              <a:rPr lang="ru-RU" sz="2200" b="1" dirty="0"/>
              <a:t>-</a:t>
            </a:r>
            <a:r>
              <a:rPr lang="hy-AM" sz="2200" b="1" dirty="0"/>
              <a:t>Ա/1 </a:t>
            </a:r>
            <a:r>
              <a:rPr lang="hy-AM" sz="2200" b="1" dirty="0" smtClean="0"/>
              <a:t>հրաման 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2200" dirty="0" smtClean="0"/>
              <a:t>ՀՀ </a:t>
            </a:r>
            <a:r>
              <a:rPr lang="hy-AM" sz="2200" dirty="0"/>
              <a:t>սոցիալական պաշտպանության ոլորտում իրականացվող ծրագրերի մոնիթորինգի և արդյունավետության գնահատման համակարգի ներդրման </a:t>
            </a:r>
            <a:r>
              <a:rPr lang="hy-AM" sz="2200" b="1" dirty="0"/>
              <a:t>հայեցակարգը</a:t>
            </a:r>
            <a:r>
              <a:rPr lang="hy-AM" sz="2200" dirty="0"/>
              <a:t>, </a:t>
            </a:r>
            <a:r>
              <a:rPr lang="en-US" sz="2200" dirty="0"/>
              <a:t> </a:t>
            </a:r>
            <a:endParaRPr lang="hy-AM" sz="22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2200" dirty="0" smtClean="0"/>
              <a:t>նախարարության </a:t>
            </a:r>
            <a:r>
              <a:rPr lang="hy-AM" sz="2200" dirty="0"/>
              <a:t>միջոցով իրականացվող ծրագրերի (բնակչությանը տրամադրվող սոցիալական ծառայությունների</a:t>
            </a:r>
            <a:r>
              <a:rPr lang="hy-AM" sz="2200" dirty="0" smtClean="0"/>
              <a:t>) </a:t>
            </a:r>
            <a:r>
              <a:rPr lang="hy-AM" sz="2200" b="1" dirty="0" smtClean="0"/>
              <a:t>ՄԳ  </a:t>
            </a:r>
            <a:r>
              <a:rPr lang="hy-AM" sz="2200" b="1" dirty="0"/>
              <a:t>իրականացման կարգը </a:t>
            </a:r>
            <a:r>
              <a:rPr lang="en-US" sz="2200" b="1" dirty="0"/>
              <a:t> </a:t>
            </a:r>
            <a:r>
              <a:rPr lang="hy-AM" sz="2200" dirty="0"/>
              <a:t>և</a:t>
            </a:r>
            <a:r>
              <a:rPr lang="en-US" sz="2200" dirty="0"/>
              <a:t> </a:t>
            </a:r>
            <a:r>
              <a:rPr lang="hy-AM" sz="2200" dirty="0"/>
              <a:t> </a:t>
            </a:r>
            <a:r>
              <a:rPr lang="hy-AM" sz="2200" b="1" dirty="0"/>
              <a:t>գնահատման </a:t>
            </a:r>
            <a:r>
              <a:rPr lang="hy-AM" sz="2200" b="1" dirty="0" smtClean="0"/>
              <a:t>մեթոդաբանությունը</a:t>
            </a:r>
            <a:endParaRPr lang="hy-AM" sz="2200" b="1" dirty="0"/>
          </a:p>
          <a:p>
            <a:pPr marL="82296" indent="0">
              <a:buClr>
                <a:schemeClr val="tx2"/>
              </a:buCl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24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866888" cy="5486400"/>
          </a:xfrm>
        </p:spPr>
        <p:txBody>
          <a:bodyPr>
            <a:normAutofit/>
          </a:bodyPr>
          <a:lstStyle/>
          <a:p>
            <a:pPr algn="ctr"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2400" dirty="0" smtClean="0"/>
              <a:t>ՀՀ կառավարության  </a:t>
            </a:r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hy-AM" sz="2400" b="1" dirty="0" smtClean="0"/>
              <a:t>«Զբաղվածության կարգավորման ա</a:t>
            </a:r>
            <a:r>
              <a:rPr lang="af-ZA" sz="2400" b="1" dirty="0" smtClean="0"/>
              <a:t>մենամյա </a:t>
            </a:r>
            <a:r>
              <a:rPr lang="hy-AM" sz="2400" b="1" dirty="0" smtClean="0"/>
              <a:t>պետական</a:t>
            </a:r>
            <a:r>
              <a:rPr lang="af-ZA" sz="2400" b="1" dirty="0" smtClean="0"/>
              <a:t> ծրագրի մոնիթորինգ</a:t>
            </a:r>
            <a:r>
              <a:rPr lang="hy-AM" sz="2400" b="1" dirty="0" smtClean="0"/>
              <a:t>ի և</a:t>
            </a:r>
            <a:r>
              <a:rPr lang="af-ZA" sz="2400" b="1" dirty="0" smtClean="0"/>
              <a:t> գնահատ</a:t>
            </a:r>
            <a:r>
              <a:rPr lang="hy-AM" sz="2400" b="1" dirty="0" smtClean="0"/>
              <a:t>ման իրականացման  կարգը հաստատելու մասին»</a:t>
            </a:r>
            <a:endParaRPr lang="en-US" sz="2400" b="1" dirty="0"/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sz="2400" dirty="0"/>
              <a:t>2014 թ</a:t>
            </a:r>
            <a:r>
              <a:rPr lang="hy-AM" sz="2400" dirty="0"/>
              <a:t>.</a:t>
            </a:r>
            <a:r>
              <a:rPr lang="en-US" sz="2400" dirty="0"/>
              <a:t> </a:t>
            </a:r>
            <a:r>
              <a:rPr lang="hy-AM" sz="2400" dirty="0"/>
              <a:t> </a:t>
            </a:r>
            <a:r>
              <a:rPr lang="pt-BR" sz="2400" dirty="0"/>
              <a:t>սեպտեմբերի</a:t>
            </a:r>
            <a:r>
              <a:rPr lang="hy-AM" sz="2400" dirty="0"/>
              <a:t> </a:t>
            </a:r>
            <a:r>
              <a:rPr lang="hy-AM" sz="2400" dirty="0" smtClean="0"/>
              <a:t>11-ի   </a:t>
            </a:r>
            <a:r>
              <a:rPr lang="en-US" sz="2400" dirty="0" smtClean="0"/>
              <a:t>N 981 </a:t>
            </a:r>
            <a:r>
              <a:rPr lang="en-US" sz="2400" dirty="0"/>
              <a:t>- Ն </a:t>
            </a:r>
            <a:r>
              <a:rPr lang="hy-AM" sz="2400" dirty="0"/>
              <a:t> </a:t>
            </a:r>
            <a:r>
              <a:rPr lang="hy-AM" sz="2400" dirty="0" smtClean="0"/>
              <a:t>որոշում</a:t>
            </a:r>
            <a:endParaRPr lang="en-US" sz="2400" dirty="0" smtClean="0"/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hy-AM" sz="2400" dirty="0"/>
          </a:p>
          <a:p>
            <a:pPr algn="ctr"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2400" dirty="0"/>
              <a:t>ՀՀ </a:t>
            </a:r>
            <a:r>
              <a:rPr lang="en-US" sz="2400" dirty="0" err="1" smtClean="0"/>
              <a:t>աշխատանքի</a:t>
            </a:r>
            <a:r>
              <a:rPr lang="en-US" sz="2400" dirty="0" smtClean="0"/>
              <a:t> և </a:t>
            </a:r>
            <a:r>
              <a:rPr lang="en-US" sz="2400" dirty="0" err="1" smtClean="0"/>
              <a:t>սոցիալական</a:t>
            </a:r>
            <a:r>
              <a:rPr lang="en-US" sz="2400" dirty="0" smtClean="0"/>
              <a:t> </a:t>
            </a:r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sz="2400" dirty="0" err="1" smtClean="0"/>
              <a:t>հարցերի</a:t>
            </a:r>
            <a:r>
              <a:rPr lang="hy-AM" sz="2400" dirty="0" smtClean="0"/>
              <a:t>  նախարարի </a:t>
            </a:r>
            <a:endParaRPr lang="hy-AM" sz="2400" dirty="0"/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hy-AM" sz="2400" b="1" dirty="0"/>
              <a:t>«Զբաղվածության կարգավորման ա</a:t>
            </a:r>
            <a:r>
              <a:rPr lang="af-ZA" sz="2400" b="1" dirty="0"/>
              <a:t>մենամյա </a:t>
            </a:r>
            <a:r>
              <a:rPr lang="hy-AM" sz="2400" b="1" dirty="0"/>
              <a:t>պետական</a:t>
            </a:r>
            <a:r>
              <a:rPr lang="af-ZA" sz="2400" b="1" dirty="0"/>
              <a:t> ծրագրի մոնիթորինգ</a:t>
            </a:r>
            <a:r>
              <a:rPr lang="hy-AM" sz="2400" b="1" dirty="0"/>
              <a:t>ի և</a:t>
            </a:r>
            <a:r>
              <a:rPr lang="af-ZA" sz="2400" b="1" dirty="0"/>
              <a:t> գնահատ</a:t>
            </a:r>
            <a:r>
              <a:rPr lang="hy-AM" sz="2400" b="1" dirty="0"/>
              <a:t>ման </a:t>
            </a:r>
            <a:r>
              <a:rPr lang="hy-AM" sz="2400" b="1" dirty="0" smtClean="0"/>
              <a:t>մեթոդաբանությունը հաստատելու </a:t>
            </a:r>
            <a:r>
              <a:rPr lang="hy-AM" sz="2400" b="1" dirty="0"/>
              <a:t>մասին»</a:t>
            </a:r>
            <a:endParaRPr lang="en-US" sz="2400" b="1" dirty="0"/>
          </a:p>
          <a:p>
            <a:pPr marL="82296" indent="0" algn="ctr"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sz="2400" dirty="0"/>
              <a:t>2014 թ</a:t>
            </a:r>
            <a:r>
              <a:rPr lang="hy-AM" sz="2400" dirty="0"/>
              <a:t>.</a:t>
            </a:r>
            <a:r>
              <a:rPr lang="en-US" sz="2400" dirty="0"/>
              <a:t> </a:t>
            </a:r>
            <a:r>
              <a:rPr lang="hy-AM" sz="2400" dirty="0"/>
              <a:t> </a:t>
            </a:r>
            <a:r>
              <a:rPr lang="hy-AM" sz="2400" dirty="0" smtClean="0"/>
              <a:t>նոյեմբերի 3-ի  </a:t>
            </a:r>
            <a:r>
              <a:rPr lang="en-US" sz="2400" dirty="0" smtClean="0"/>
              <a:t>N </a:t>
            </a:r>
            <a:r>
              <a:rPr lang="hy-AM" sz="2400" dirty="0" smtClean="0"/>
              <a:t>121-Ա/1</a:t>
            </a:r>
            <a:r>
              <a:rPr lang="en-US" sz="2400" dirty="0" smtClean="0"/>
              <a:t>  հ</a:t>
            </a:r>
            <a:r>
              <a:rPr lang="hy-AM" sz="2400" dirty="0" smtClean="0"/>
              <a:t>րաման</a:t>
            </a:r>
            <a:endParaRPr lang="hy-AM" sz="2400" dirty="0"/>
          </a:p>
          <a:p>
            <a:pPr marL="82296" indent="0">
              <a:buClr>
                <a:schemeClr val="tx2"/>
              </a:buClr>
              <a:buNone/>
            </a:pPr>
            <a:endParaRPr lang="hy-AM" sz="2400" dirty="0" smtClean="0"/>
          </a:p>
        </p:txBody>
      </p:sp>
    </p:spTree>
    <p:extLst>
      <p:ext uri="{BB962C8B-B14F-4D97-AF65-F5344CB8AC3E}">
        <p14:creationId xmlns:p14="http://schemas.microsoft.com/office/powerpoint/2010/main" val="30806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7150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hy-AM" sz="1800" b="1" dirty="0" smtClean="0"/>
              <a:t>ՀՀ </a:t>
            </a:r>
            <a:r>
              <a:rPr lang="hy-AM" sz="1800" b="1" dirty="0"/>
              <a:t>ԱՍՀ  նախարարի 2013թ.  </a:t>
            </a:r>
            <a:r>
              <a:rPr lang="en-US" sz="1800" b="1" dirty="0"/>
              <a:t>հ</a:t>
            </a:r>
            <a:r>
              <a:rPr lang="hy-AM" sz="1800" b="1" dirty="0"/>
              <a:t>ոկտեմբերի 3-ի</a:t>
            </a:r>
            <a:br>
              <a:rPr lang="hy-AM" sz="1800" b="1" dirty="0"/>
            </a:br>
            <a:r>
              <a:rPr lang="hy-AM" sz="1800" b="1" dirty="0"/>
              <a:t> </a:t>
            </a:r>
            <a:r>
              <a:rPr lang="en-US" sz="1800" b="1" dirty="0"/>
              <a:t>N 133</a:t>
            </a:r>
            <a:r>
              <a:rPr lang="ru-RU" sz="1800" b="1" dirty="0"/>
              <a:t>-</a:t>
            </a:r>
            <a:r>
              <a:rPr lang="hy-AM" sz="1800" b="1" dirty="0"/>
              <a:t>Ա/1 </a:t>
            </a:r>
            <a:r>
              <a:rPr lang="hy-AM" sz="1800" b="1" dirty="0" smtClean="0"/>
              <a:t>հրաման</a:t>
            </a:r>
            <a:r>
              <a:rPr lang="en-US" sz="1800" b="1" dirty="0" smtClean="0"/>
              <a:t>ի </a:t>
            </a:r>
            <a:r>
              <a:rPr lang="en-US" sz="1800" b="1" dirty="0" err="1" smtClean="0"/>
              <a:t>համաձայն</a:t>
            </a:r>
            <a:endParaRPr lang="hy-AM" sz="1800" b="1" dirty="0"/>
          </a:p>
          <a:p>
            <a:pPr marL="82296" indent="0" algn="just">
              <a:buNone/>
            </a:pPr>
            <a:endParaRPr lang="hy-AM" sz="1750" dirty="0"/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800" dirty="0"/>
              <a:t>ՀՀ </a:t>
            </a:r>
            <a:r>
              <a:rPr lang="en-US" sz="1800" dirty="0" err="1"/>
              <a:t>աշխատանքի</a:t>
            </a:r>
            <a:r>
              <a:rPr lang="en-US" sz="1800" dirty="0"/>
              <a:t> և </a:t>
            </a:r>
            <a:r>
              <a:rPr lang="en-US" sz="1800" dirty="0" err="1" smtClean="0"/>
              <a:t>սոցիալական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հարցերի</a:t>
            </a:r>
            <a:r>
              <a:rPr lang="en-US" sz="1800" dirty="0" smtClean="0"/>
              <a:t> </a:t>
            </a:r>
            <a:r>
              <a:rPr lang="hy-AM" sz="1800" dirty="0" smtClean="0"/>
              <a:t>նախարարի</a:t>
            </a:r>
            <a:r>
              <a:rPr lang="en-US" sz="1800" dirty="0" smtClean="0"/>
              <a:t>                         </a:t>
            </a:r>
            <a:r>
              <a:rPr lang="hy-AM" sz="1800" dirty="0" smtClean="0"/>
              <a:t> </a:t>
            </a:r>
            <a:r>
              <a:rPr lang="hy-AM" sz="1800" b="1" dirty="0" smtClean="0"/>
              <a:t>«ՀՀ </a:t>
            </a:r>
            <a:r>
              <a:rPr lang="hy-AM" sz="1800" b="1" dirty="0"/>
              <a:t>սոցիալական պաշտպանության ոլորտում իրականացվող ծրագրերի մոնիթորինգի և </a:t>
            </a:r>
            <a:r>
              <a:rPr lang="hy-AM" sz="1800" b="1" dirty="0" smtClean="0"/>
              <a:t>գնահատմա</a:t>
            </a:r>
            <a:r>
              <a:rPr lang="en-US" sz="1800" b="1" dirty="0" smtClean="0"/>
              <a:t>ն </a:t>
            </a:r>
            <a:r>
              <a:rPr lang="en-US" sz="1800" b="1" dirty="0" err="1" smtClean="0"/>
              <a:t>տարեկան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ծրագիրը</a:t>
            </a:r>
            <a:r>
              <a:rPr lang="en-US" sz="1800" b="1" dirty="0" smtClean="0"/>
              <a:t> </a:t>
            </a:r>
            <a:r>
              <a:rPr lang="hy-AM" sz="1800" b="1" dirty="0" smtClean="0"/>
              <a:t>հաստատելու մասին»</a:t>
            </a:r>
            <a:r>
              <a:rPr lang="en-US" sz="1800" b="1" dirty="0" smtClean="0"/>
              <a:t> </a:t>
            </a:r>
            <a:r>
              <a:rPr lang="en-US" sz="1800" dirty="0" smtClean="0"/>
              <a:t>2013թ</a:t>
            </a:r>
            <a:r>
              <a:rPr lang="hy-AM" sz="1800" dirty="0"/>
              <a:t>.</a:t>
            </a:r>
            <a:r>
              <a:rPr lang="en-US" sz="1800" dirty="0"/>
              <a:t> </a:t>
            </a:r>
            <a:r>
              <a:rPr lang="hy-AM" sz="1800" dirty="0"/>
              <a:t> </a:t>
            </a:r>
            <a:r>
              <a:rPr lang="en-US" sz="1800" dirty="0" err="1" smtClean="0"/>
              <a:t>դեկտեմ</a:t>
            </a:r>
            <a:r>
              <a:rPr lang="hy-AM" sz="1800" dirty="0" smtClean="0"/>
              <a:t>բերի </a:t>
            </a:r>
            <a:r>
              <a:rPr lang="en-US" sz="1800" dirty="0" smtClean="0"/>
              <a:t>23</a:t>
            </a:r>
            <a:r>
              <a:rPr lang="hy-AM" sz="1800" dirty="0" smtClean="0"/>
              <a:t>-ի  </a:t>
            </a:r>
            <a:r>
              <a:rPr lang="en-US" sz="1800" dirty="0"/>
              <a:t>N </a:t>
            </a:r>
            <a:r>
              <a:rPr lang="en-US" sz="1800" dirty="0" smtClean="0"/>
              <a:t>172 </a:t>
            </a:r>
            <a:r>
              <a:rPr lang="hy-AM" sz="1800" dirty="0" smtClean="0"/>
              <a:t>-Ա/1</a:t>
            </a:r>
            <a:r>
              <a:rPr lang="en-US" sz="1800" dirty="0" smtClean="0"/>
              <a:t>  </a:t>
            </a:r>
            <a:r>
              <a:rPr lang="en-US" sz="1800" dirty="0"/>
              <a:t>հ</a:t>
            </a:r>
            <a:r>
              <a:rPr lang="hy-AM" sz="1800" dirty="0" smtClean="0"/>
              <a:t>րաման</a:t>
            </a:r>
            <a:endParaRPr lang="en-US" sz="1800" dirty="0" smtClean="0"/>
          </a:p>
          <a:p>
            <a:pPr marL="82296" indent="0" algn="just"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en-US" sz="800" dirty="0" smtClean="0"/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800" dirty="0"/>
              <a:t>ՀՀ </a:t>
            </a:r>
            <a:r>
              <a:rPr lang="en-US" sz="1800" dirty="0" err="1"/>
              <a:t>աշխատանքի</a:t>
            </a:r>
            <a:r>
              <a:rPr lang="en-US" sz="1800" dirty="0"/>
              <a:t> և </a:t>
            </a:r>
            <a:r>
              <a:rPr lang="en-US" sz="1800" dirty="0" err="1"/>
              <a:t>սոցիալական</a:t>
            </a:r>
            <a:r>
              <a:rPr lang="en-US" sz="1800" dirty="0"/>
              <a:t> </a:t>
            </a:r>
            <a:r>
              <a:rPr lang="en-US" sz="1800" dirty="0" err="1"/>
              <a:t>հարցերի</a:t>
            </a:r>
            <a:r>
              <a:rPr lang="en-US" sz="1800" dirty="0"/>
              <a:t> </a:t>
            </a:r>
            <a:r>
              <a:rPr lang="hy-AM" sz="1800" dirty="0"/>
              <a:t>նախարարի</a:t>
            </a:r>
            <a:r>
              <a:rPr lang="en-US" sz="1800" dirty="0"/>
              <a:t>                         </a:t>
            </a:r>
            <a:r>
              <a:rPr lang="hy-AM" sz="1800" dirty="0"/>
              <a:t> </a:t>
            </a:r>
            <a:r>
              <a:rPr lang="hy-AM" sz="1800" b="1" dirty="0"/>
              <a:t>«ՀՀ սոցիալական պաշտպանության ոլորտում իրականացվող ծրագրերի մոնիթորինգի և գնահատմա</a:t>
            </a:r>
            <a:r>
              <a:rPr lang="en-US" sz="1800" b="1" dirty="0"/>
              <a:t>ն </a:t>
            </a:r>
            <a:r>
              <a:rPr lang="en-US" sz="1800" b="1" dirty="0" err="1"/>
              <a:t>տարեկան</a:t>
            </a:r>
            <a:r>
              <a:rPr lang="en-US" sz="1800" b="1" dirty="0"/>
              <a:t> </a:t>
            </a:r>
            <a:r>
              <a:rPr lang="en-US" sz="1800" b="1" dirty="0" err="1"/>
              <a:t>ծրագիրը</a:t>
            </a:r>
            <a:r>
              <a:rPr lang="en-US" sz="1800" b="1" dirty="0"/>
              <a:t> </a:t>
            </a:r>
            <a:r>
              <a:rPr lang="hy-AM" sz="1800" b="1" dirty="0"/>
              <a:t>հաստատելու մասին»</a:t>
            </a:r>
            <a:r>
              <a:rPr lang="en-US" sz="1800" b="1" dirty="0"/>
              <a:t> </a:t>
            </a:r>
            <a:r>
              <a:rPr lang="en-US" sz="1800" dirty="0" smtClean="0"/>
              <a:t>2014թ</a:t>
            </a:r>
            <a:r>
              <a:rPr lang="hy-AM" sz="1800" dirty="0"/>
              <a:t>.</a:t>
            </a:r>
            <a:r>
              <a:rPr lang="en-US" sz="1800" dirty="0"/>
              <a:t>  </a:t>
            </a:r>
            <a:r>
              <a:rPr lang="en-US" sz="1800" dirty="0" err="1" smtClean="0"/>
              <a:t>դեկտեմ</a:t>
            </a:r>
            <a:r>
              <a:rPr lang="hy-AM" sz="1800" dirty="0"/>
              <a:t>բերի </a:t>
            </a:r>
            <a:r>
              <a:rPr lang="en-US" sz="1800" dirty="0"/>
              <a:t>29</a:t>
            </a:r>
            <a:r>
              <a:rPr lang="hy-AM" sz="1800" dirty="0"/>
              <a:t>-ի </a:t>
            </a:r>
            <a:r>
              <a:rPr lang="en-US" sz="1800" dirty="0" smtClean="0"/>
              <a:t> N 148 </a:t>
            </a:r>
            <a:r>
              <a:rPr lang="hy-AM" sz="1800" dirty="0"/>
              <a:t>-Ա/1</a:t>
            </a:r>
            <a:r>
              <a:rPr lang="en-US" sz="1800" dirty="0"/>
              <a:t>  հ</a:t>
            </a:r>
            <a:r>
              <a:rPr lang="hy-AM" sz="1800" dirty="0" smtClean="0"/>
              <a:t>րաման</a:t>
            </a:r>
            <a:endParaRPr lang="en-US" sz="1800" dirty="0" smtClean="0"/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endParaRPr lang="hy-AM" sz="800" dirty="0"/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800" dirty="0" smtClean="0"/>
              <a:t>ՀՀ </a:t>
            </a:r>
            <a:r>
              <a:rPr lang="en-US" sz="1800" dirty="0" err="1"/>
              <a:t>աշխատանքի</a:t>
            </a:r>
            <a:r>
              <a:rPr lang="en-US" sz="1800" dirty="0"/>
              <a:t> և </a:t>
            </a:r>
            <a:r>
              <a:rPr lang="en-US" sz="1800" dirty="0" err="1"/>
              <a:t>սոցիալական</a:t>
            </a:r>
            <a:r>
              <a:rPr lang="en-US" sz="1800" dirty="0"/>
              <a:t> </a:t>
            </a:r>
            <a:r>
              <a:rPr lang="en-US" sz="1800" dirty="0" err="1"/>
              <a:t>հարցերի</a:t>
            </a:r>
            <a:r>
              <a:rPr lang="en-US" sz="1800" dirty="0"/>
              <a:t> </a:t>
            </a:r>
            <a:r>
              <a:rPr lang="hy-AM" sz="1800" dirty="0"/>
              <a:t>նախարարի</a:t>
            </a:r>
            <a:r>
              <a:rPr lang="en-US" sz="1800" dirty="0"/>
              <a:t>                         </a:t>
            </a:r>
            <a:r>
              <a:rPr lang="hy-AM" sz="1800" dirty="0"/>
              <a:t> </a:t>
            </a:r>
            <a:r>
              <a:rPr lang="hy-AM" sz="1800" b="1" dirty="0"/>
              <a:t>«ՀՀ սոցիալական պաշտպանության ոլորտում իրականացվող ծրագրերի մոնիթորինգի և գնահատմա</a:t>
            </a:r>
            <a:r>
              <a:rPr lang="en-US" sz="1800" b="1" dirty="0"/>
              <a:t>ն </a:t>
            </a:r>
            <a:r>
              <a:rPr lang="en-US" sz="1800" b="1" dirty="0" err="1"/>
              <a:t>տարեկան</a:t>
            </a:r>
            <a:r>
              <a:rPr lang="en-US" sz="1800" b="1" dirty="0"/>
              <a:t> </a:t>
            </a:r>
            <a:r>
              <a:rPr lang="en-US" sz="1800" b="1" dirty="0" err="1"/>
              <a:t>ծրագիրը</a:t>
            </a:r>
            <a:r>
              <a:rPr lang="en-US" sz="1800" b="1" dirty="0"/>
              <a:t> </a:t>
            </a:r>
            <a:r>
              <a:rPr lang="hy-AM" sz="1800" b="1" dirty="0"/>
              <a:t>հաստատելու մասին»</a:t>
            </a:r>
            <a:r>
              <a:rPr lang="en-US" sz="1800" b="1" dirty="0"/>
              <a:t>   </a:t>
            </a:r>
            <a:r>
              <a:rPr lang="en-US" sz="1800" dirty="0" smtClean="0"/>
              <a:t>2015թ</a:t>
            </a:r>
            <a:r>
              <a:rPr lang="hy-AM" sz="1800" dirty="0"/>
              <a:t>.</a:t>
            </a:r>
            <a:r>
              <a:rPr lang="en-US" sz="1800" dirty="0"/>
              <a:t> </a:t>
            </a:r>
            <a:r>
              <a:rPr lang="hy-AM" sz="1800" dirty="0"/>
              <a:t> </a:t>
            </a:r>
            <a:r>
              <a:rPr lang="en-US" sz="1800" dirty="0" err="1"/>
              <a:t>դեկտեմ</a:t>
            </a:r>
            <a:r>
              <a:rPr lang="hy-AM" sz="1800" dirty="0"/>
              <a:t>բերի </a:t>
            </a:r>
            <a:r>
              <a:rPr lang="en-US" sz="1800" dirty="0"/>
              <a:t>29</a:t>
            </a:r>
            <a:r>
              <a:rPr lang="hy-AM" sz="1800" dirty="0"/>
              <a:t>-ի  </a:t>
            </a:r>
            <a:r>
              <a:rPr lang="en-US" sz="1800" dirty="0"/>
              <a:t>N 188 </a:t>
            </a:r>
            <a:r>
              <a:rPr lang="hy-AM" sz="1800" dirty="0"/>
              <a:t>-Ա/1</a:t>
            </a:r>
            <a:r>
              <a:rPr lang="en-US" sz="1800" dirty="0"/>
              <a:t>  հ</a:t>
            </a:r>
            <a:r>
              <a:rPr lang="hy-AM" sz="1800" dirty="0" smtClean="0"/>
              <a:t>րաման</a:t>
            </a:r>
            <a:endParaRPr lang="hy-AM" sz="1800" dirty="0"/>
          </a:p>
          <a:p>
            <a:pPr algn="just">
              <a:buClr>
                <a:schemeClr val="tx2"/>
              </a:buClr>
            </a:pPr>
            <a:endParaRPr lang="hy-AM" sz="1800" dirty="0"/>
          </a:p>
          <a:p>
            <a:pPr marL="82296" indent="0" algn="just">
              <a:buNone/>
            </a:pPr>
            <a:endParaRPr lang="hy-AM" sz="1750" dirty="0"/>
          </a:p>
        </p:txBody>
      </p:sp>
    </p:spTree>
    <p:extLst>
      <p:ext uri="{BB962C8B-B14F-4D97-AF65-F5344CB8AC3E}">
        <p14:creationId xmlns:p14="http://schemas.microsoft.com/office/powerpoint/2010/main" val="17914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19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hy-AM" dirty="0" smtClean="0"/>
              <a:t>Ա</a:t>
            </a:r>
            <a:r>
              <a:rPr lang="en-US" dirty="0" err="1"/>
              <a:t>շխատանքային</a:t>
            </a:r>
            <a:r>
              <a:rPr lang="en-US" dirty="0"/>
              <a:t> </a:t>
            </a:r>
            <a:r>
              <a:rPr lang="en-US" dirty="0" err="1"/>
              <a:t>խմբեր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47800"/>
            <a:ext cx="7543800" cy="42672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3000" dirty="0" err="1" smtClean="0"/>
              <a:t>Նախարարության</a:t>
            </a:r>
            <a:r>
              <a:rPr lang="en-US" sz="3000" dirty="0" smtClean="0"/>
              <a:t> </a:t>
            </a:r>
            <a:r>
              <a:rPr lang="en-US" sz="3000" dirty="0" err="1" smtClean="0"/>
              <a:t>աշխատակազմի</a:t>
            </a:r>
            <a:r>
              <a:rPr lang="en-US" sz="3000" dirty="0" smtClean="0"/>
              <a:t> </a:t>
            </a:r>
            <a:r>
              <a:rPr lang="en-US" sz="3000" dirty="0" err="1" smtClean="0"/>
              <a:t>վերլուծության</a:t>
            </a:r>
            <a:r>
              <a:rPr lang="en-US" sz="3000" dirty="0" smtClean="0"/>
              <a:t> և </a:t>
            </a:r>
            <a:r>
              <a:rPr lang="en-US" sz="3000" dirty="0" err="1" smtClean="0"/>
              <a:t>մոնիթորինգի</a:t>
            </a:r>
            <a:r>
              <a:rPr lang="en-US" sz="3000" dirty="0" smtClean="0"/>
              <a:t> </a:t>
            </a:r>
            <a:r>
              <a:rPr lang="en-US" sz="3000" dirty="0" err="1" smtClean="0"/>
              <a:t>վարչություն</a:t>
            </a:r>
            <a:endParaRPr lang="en-US" sz="30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3000" dirty="0" err="1" smtClean="0"/>
              <a:t>Տվյալ</a:t>
            </a:r>
            <a:r>
              <a:rPr lang="en-US" sz="3000" dirty="0" smtClean="0"/>
              <a:t> </a:t>
            </a:r>
            <a:r>
              <a:rPr lang="en-US" sz="3000" dirty="0" err="1" smtClean="0"/>
              <a:t>ծրագիրը</a:t>
            </a:r>
            <a:r>
              <a:rPr lang="en-US" sz="3000" dirty="0" smtClean="0"/>
              <a:t> </a:t>
            </a:r>
            <a:r>
              <a:rPr lang="en-US" sz="3000" dirty="0" err="1" smtClean="0"/>
              <a:t>համակարգող</a:t>
            </a:r>
            <a:r>
              <a:rPr lang="en-US" sz="3000" dirty="0" smtClean="0"/>
              <a:t> </a:t>
            </a:r>
            <a:r>
              <a:rPr lang="en-US" sz="3000" dirty="0" err="1" smtClean="0"/>
              <a:t>կառուցվածքային</a:t>
            </a:r>
            <a:r>
              <a:rPr lang="en-US" sz="3000" dirty="0" smtClean="0"/>
              <a:t> և </a:t>
            </a:r>
            <a:r>
              <a:rPr lang="en-US" sz="3000" dirty="0" err="1" smtClean="0"/>
              <a:t>առանձնացված</a:t>
            </a:r>
            <a:r>
              <a:rPr lang="en-US" sz="3000" dirty="0" smtClean="0"/>
              <a:t> </a:t>
            </a:r>
            <a:r>
              <a:rPr lang="en-US" sz="3000" dirty="0" err="1" smtClean="0"/>
              <a:t>ստորաբաժանում</a:t>
            </a:r>
            <a:endParaRPr lang="en-US" sz="30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3000" dirty="0" err="1" smtClean="0"/>
              <a:t>Աշխատանքի</a:t>
            </a:r>
            <a:r>
              <a:rPr lang="en-US" sz="3000" dirty="0" smtClean="0"/>
              <a:t> և </a:t>
            </a:r>
            <a:r>
              <a:rPr lang="en-US" sz="3000" dirty="0" err="1" smtClean="0"/>
              <a:t>սոցիալական</a:t>
            </a:r>
            <a:r>
              <a:rPr lang="en-US" sz="3000" dirty="0" smtClean="0"/>
              <a:t> </a:t>
            </a:r>
            <a:r>
              <a:rPr lang="en-US" sz="3000" dirty="0" err="1" smtClean="0"/>
              <a:t>հետազոտությունների</a:t>
            </a:r>
            <a:r>
              <a:rPr lang="en-US" sz="3000" dirty="0" smtClean="0"/>
              <a:t> </a:t>
            </a:r>
            <a:r>
              <a:rPr lang="en-US" sz="3000" dirty="0" err="1" smtClean="0"/>
              <a:t>ազգային</a:t>
            </a:r>
            <a:r>
              <a:rPr lang="en-US" sz="3000" dirty="0" smtClean="0"/>
              <a:t> </a:t>
            </a:r>
            <a:r>
              <a:rPr lang="en-US" sz="3000" dirty="0" err="1" smtClean="0"/>
              <a:t>ինստիտուտ</a:t>
            </a:r>
            <a:endParaRPr lang="en-US" sz="3000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3000" dirty="0" smtClean="0"/>
              <a:t>«</a:t>
            </a:r>
            <a:r>
              <a:rPr lang="en-US" sz="3000" dirty="0" err="1" smtClean="0"/>
              <a:t>Նորք</a:t>
            </a:r>
            <a:r>
              <a:rPr lang="en-US" sz="3000" dirty="0" smtClean="0"/>
              <a:t>» ՏՎԿ</a:t>
            </a:r>
          </a:p>
          <a:p>
            <a:pPr marL="82296" indent="0"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None/>
            </a:pPr>
            <a:r>
              <a:rPr lang="en-US" sz="3000" dirty="0" smtClean="0"/>
              <a:t>       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* </a:t>
            </a:r>
            <a:r>
              <a:rPr lang="en-US" sz="3000" dirty="0" smtClean="0"/>
              <a:t> </a:t>
            </a:r>
            <a:r>
              <a:rPr lang="en-US" sz="3000" dirty="0" err="1" smtClean="0"/>
              <a:t>Ծրագիրն</a:t>
            </a:r>
            <a:r>
              <a:rPr lang="en-US" sz="3000" dirty="0" smtClean="0"/>
              <a:t> </a:t>
            </a:r>
            <a:r>
              <a:rPr lang="en-US" sz="3000" dirty="0" err="1" smtClean="0"/>
              <a:t>իրականացնող</a:t>
            </a:r>
            <a:r>
              <a:rPr lang="en-US" sz="3000" dirty="0" smtClean="0"/>
              <a:t> </a:t>
            </a:r>
            <a:r>
              <a:rPr lang="en-US" sz="3000" dirty="0" err="1" smtClean="0"/>
              <a:t>կազմակերպություն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ՄԳ </a:t>
            </a:r>
            <a:r>
              <a:rPr lang="en-US" sz="4000" dirty="0" err="1" smtClean="0"/>
              <a:t>իրականացված</a:t>
            </a:r>
            <a:r>
              <a:rPr lang="en-US" sz="4000" dirty="0" smtClean="0"/>
              <a:t> </a:t>
            </a:r>
            <a:r>
              <a:rPr lang="en-US" sz="4000" dirty="0" err="1" smtClean="0"/>
              <a:t>ծրագրեր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371600"/>
            <a:ext cx="7848600" cy="4800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/>
              <a:t>«</a:t>
            </a:r>
            <a:r>
              <a:rPr lang="en-US" dirty="0" err="1" smtClean="0"/>
              <a:t>Երեխաների</a:t>
            </a:r>
            <a:r>
              <a:rPr lang="en-US" dirty="0" smtClean="0"/>
              <a:t> </a:t>
            </a:r>
            <a:r>
              <a:rPr lang="en-US" dirty="0" err="1" smtClean="0"/>
              <a:t>գիշերօթիկ</a:t>
            </a:r>
            <a:r>
              <a:rPr lang="en-US" dirty="0" smtClean="0"/>
              <a:t> </a:t>
            </a:r>
            <a:r>
              <a:rPr lang="en-US" dirty="0" err="1" smtClean="0"/>
              <a:t>խնամքի</a:t>
            </a:r>
            <a:r>
              <a:rPr lang="en-US" dirty="0" smtClean="0"/>
              <a:t> և </a:t>
            </a:r>
            <a:r>
              <a:rPr lang="en-US" dirty="0" err="1" smtClean="0"/>
              <a:t>պաշտպանության</a:t>
            </a:r>
            <a:r>
              <a:rPr lang="en-US" dirty="0" smtClean="0"/>
              <a:t> </a:t>
            </a:r>
            <a:r>
              <a:rPr lang="en-US" dirty="0" err="1" smtClean="0"/>
              <a:t>ծառայություններ</a:t>
            </a:r>
            <a:r>
              <a:rPr lang="en-US" dirty="0"/>
              <a:t>»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/>
              <a:t>«</a:t>
            </a:r>
            <a:r>
              <a:rPr lang="en-US" dirty="0" err="1" smtClean="0"/>
              <a:t>Տարեցների</a:t>
            </a:r>
            <a:r>
              <a:rPr lang="en-US" dirty="0" smtClean="0"/>
              <a:t> </a:t>
            </a:r>
            <a:r>
              <a:rPr lang="en-US" dirty="0" err="1" smtClean="0"/>
              <a:t>շուրջօրյա</a:t>
            </a:r>
            <a:r>
              <a:rPr lang="en-US" dirty="0" smtClean="0"/>
              <a:t> </a:t>
            </a:r>
            <a:r>
              <a:rPr lang="en-US" dirty="0" err="1" smtClean="0"/>
              <a:t>խնամքի</a:t>
            </a:r>
            <a:r>
              <a:rPr lang="en-US" dirty="0" smtClean="0"/>
              <a:t> </a:t>
            </a:r>
            <a:r>
              <a:rPr lang="en-US" dirty="0" err="1" smtClean="0"/>
              <a:t>ծառայություններ</a:t>
            </a:r>
            <a:r>
              <a:rPr lang="en-US" dirty="0" smtClean="0"/>
              <a:t>»</a:t>
            </a:r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smtClean="0"/>
              <a:t>«ՀՀ-</a:t>
            </a:r>
            <a:r>
              <a:rPr lang="en-US" dirty="0" err="1" smtClean="0"/>
              <a:t>ում</a:t>
            </a:r>
            <a:r>
              <a:rPr lang="en-US" dirty="0"/>
              <a:t> </a:t>
            </a:r>
            <a:r>
              <a:rPr lang="en-US" dirty="0" err="1" smtClean="0"/>
              <a:t>խնամատար</a:t>
            </a:r>
            <a:r>
              <a:rPr lang="en-US" dirty="0" smtClean="0"/>
              <a:t> </a:t>
            </a:r>
            <a:r>
              <a:rPr lang="en-US" dirty="0" err="1" smtClean="0"/>
              <a:t>ընտանիքի</a:t>
            </a:r>
            <a:r>
              <a:rPr lang="en-US" dirty="0" smtClean="0"/>
              <a:t> </a:t>
            </a:r>
            <a:r>
              <a:rPr lang="en-US" dirty="0" err="1" smtClean="0"/>
              <a:t>ինստիտուտի</a:t>
            </a:r>
            <a:r>
              <a:rPr lang="en-US" dirty="0" smtClean="0"/>
              <a:t> </a:t>
            </a:r>
            <a:r>
              <a:rPr lang="en-US" dirty="0" err="1" smtClean="0"/>
              <a:t>ներդրման</a:t>
            </a:r>
            <a:r>
              <a:rPr lang="en-US" dirty="0" smtClean="0"/>
              <a:t> </a:t>
            </a:r>
            <a:r>
              <a:rPr lang="en-US" dirty="0" err="1" smtClean="0"/>
              <a:t>ծառայություններ</a:t>
            </a:r>
            <a:r>
              <a:rPr lang="en-US" dirty="0"/>
              <a:t>»</a:t>
            </a:r>
            <a:endParaRPr lang="en-US" dirty="0" smtClean="0"/>
          </a:p>
          <a:p>
            <a:pPr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dirty="0" smtClean="0"/>
              <a:t>«</a:t>
            </a:r>
            <a:r>
              <a:rPr lang="en-US" dirty="0" err="1" smtClean="0"/>
              <a:t>Մտավոր</a:t>
            </a:r>
            <a:r>
              <a:rPr lang="en-US" dirty="0" smtClean="0"/>
              <a:t> </a:t>
            </a:r>
            <a:r>
              <a:rPr lang="en-US" dirty="0" err="1" smtClean="0"/>
              <a:t>խնդիրներ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հաշմանդամ</a:t>
            </a:r>
            <a:r>
              <a:rPr lang="en-US" dirty="0" smtClean="0"/>
              <a:t> </a:t>
            </a:r>
            <a:r>
              <a:rPr lang="en-US" dirty="0" err="1" smtClean="0"/>
              <a:t>դեռահասների</a:t>
            </a:r>
            <a:r>
              <a:rPr lang="en-US" dirty="0" smtClean="0"/>
              <a:t> և </a:t>
            </a:r>
            <a:r>
              <a:rPr lang="en-US" dirty="0" err="1" smtClean="0"/>
              <a:t>երիտասարդների</a:t>
            </a:r>
            <a:r>
              <a:rPr lang="en-US" dirty="0" smtClean="0"/>
              <a:t> </a:t>
            </a:r>
            <a:r>
              <a:rPr lang="en-US" dirty="0" err="1" smtClean="0"/>
              <a:t>սոցիալ-վերականգնողական</a:t>
            </a:r>
            <a:r>
              <a:rPr lang="en-US" dirty="0" smtClean="0"/>
              <a:t> </a:t>
            </a:r>
            <a:r>
              <a:rPr lang="en-US" dirty="0" err="1" smtClean="0"/>
              <a:t>ծառայություններ</a:t>
            </a:r>
            <a:r>
              <a:rPr lang="en-US" dirty="0"/>
              <a:t>»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020762"/>
          </a:xfrm>
        </p:spPr>
        <p:txBody>
          <a:bodyPr>
            <a:noAutofit/>
          </a:bodyPr>
          <a:lstStyle/>
          <a:p>
            <a:pPr lvl="0"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y-AM" sz="2400" b="1" dirty="0" smtClean="0"/>
              <a:t>Զբաղվածության </a:t>
            </a:r>
            <a:r>
              <a:rPr lang="hy-AM" sz="2400" b="1" dirty="0"/>
              <a:t>կարգավորման ամենամյա պետական </a:t>
            </a:r>
            <a:r>
              <a:rPr lang="hy-AM" sz="2400" b="1" dirty="0" smtClean="0"/>
              <a:t>ծրագիր</a:t>
            </a:r>
            <a:r>
              <a:rPr lang="en-US" sz="2400" b="1" dirty="0" smtClean="0"/>
              <a:t>ը  և </a:t>
            </a:r>
            <a:r>
              <a:rPr lang="en-US" sz="2400" b="1" dirty="0" err="1" smtClean="0"/>
              <a:t>նրանում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ներառված</a:t>
            </a:r>
            <a:r>
              <a:rPr lang="en-US" sz="24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47800"/>
            <a:ext cx="7467600" cy="4876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 smtClean="0"/>
              <a:t>«</a:t>
            </a:r>
            <a:r>
              <a:rPr lang="hy-AM" sz="1600" dirty="0"/>
              <a:t>Աշխատաշուկայում անմրցունակ անձանց աշխատանքի տեղավորման դեպքում գործատուին աշխատավարձի մասնակի և հաշմանդամություն ունեցող անձին ուղեկցողի համար աշխատավարձի փոխհատուցման տրամադրում</a:t>
            </a:r>
            <a:r>
              <a:rPr lang="hy-AM" sz="1600" dirty="0" smtClean="0"/>
              <a:t>»,</a:t>
            </a:r>
            <a:endParaRPr lang="en-US" sz="1600" dirty="0" smtClean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1600" dirty="0"/>
              <a:t>«</a:t>
            </a:r>
            <a:r>
              <a:rPr lang="hy-AM" sz="1600" dirty="0"/>
              <a:t>Գործազուրկին այլ վայրում աշխատանքի տեղավորման աջակցության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 smtClean="0"/>
              <a:t>«</a:t>
            </a:r>
            <a:r>
              <a:rPr lang="ru-RU" sz="1600" dirty="0"/>
              <a:t>Ա</a:t>
            </a:r>
            <a:r>
              <a:rPr lang="af-ZA" sz="1600" dirty="0"/>
              <a:t>շխատա</a:t>
            </a:r>
            <a:r>
              <a:rPr lang="ru-RU" sz="1600" dirty="0" err="1"/>
              <a:t>նքի</a:t>
            </a:r>
            <a:r>
              <a:rPr lang="ru-RU" sz="1600" dirty="0"/>
              <a:t> </a:t>
            </a:r>
            <a:r>
              <a:rPr lang="af-ZA" sz="1600" dirty="0"/>
              <a:t>տոնավաճառի կազմակերպում</a:t>
            </a:r>
            <a:r>
              <a:rPr lang="hy-AM" sz="1600" dirty="0"/>
              <a:t>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«Ձեռք բերած մասնագիտությամբ մասնագիտական աշխատանքային փորձ ձեռք բերելու համար գործազուրկներին աջակցության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«Գործազուրկների, աշխատանքից ազատման ռիսկ ունեցող` աշխատանք փնտրող անձանց մասնագիտական ուսուցման կազմակերպում և գործազուրկների և աշխատանքից ազատման ռիսկ ունեցող՝ աշխատանք փնտրող անձանց կրթաթոշակի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«Աշխատաշուկայում անմրցունակ անձանց փոքր ձեռնարկատիրական գործունեության աջակցության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 «Սեզոնային զբաղվածության խթանման միջոցով գյուղացիական տնտեսությանն աջակցության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«Աշխատաշուկայում անմրցունակ անձանց աշխատանքի տեղավորման դեպքում գործատուին միանվագ փոխհատուցման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«Աշխատանքի տեղավորման ոչ պետական կազմակերպության կողմից մատուցվող ծառայություններից օգտվելու համար աջակցության տրամադրում»,</a:t>
            </a:r>
            <a:endParaRPr lang="en-US" sz="16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hy-AM" sz="1600" dirty="0"/>
              <a:t>«Աշխատաշուկայում անմրցունակ անձանց հարմար աշխատանքի տեղավորման նպատակով գործատուներին  այցելության ծախսերի փոխհատուցում</a:t>
            </a:r>
            <a:r>
              <a:rPr lang="hy-AM" sz="1600" dirty="0" smtClean="0"/>
              <a:t>»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41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000" dirty="0" err="1" smtClean="0"/>
              <a:t>Իրականացվել</a:t>
            </a:r>
            <a:r>
              <a:rPr lang="en-US" sz="3000" dirty="0" smtClean="0"/>
              <a:t> է </a:t>
            </a:r>
            <a:r>
              <a:rPr lang="en-US" sz="3000" dirty="0" err="1" smtClean="0"/>
              <a:t>երեխաների</a:t>
            </a:r>
            <a:r>
              <a:rPr lang="en-US" sz="3000" dirty="0" smtClean="0"/>
              <a:t> </a:t>
            </a:r>
            <a:r>
              <a:rPr lang="en-US" sz="3000" dirty="0" err="1" smtClean="0"/>
              <a:t>հիմնահարցերին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 </a:t>
            </a:r>
            <a:r>
              <a:rPr lang="en-US" sz="3000" dirty="0" err="1" smtClean="0"/>
              <a:t>առնչվող</a:t>
            </a:r>
            <a:r>
              <a:rPr lang="en-US" sz="3000" dirty="0" smtClean="0"/>
              <a:t> 3 </a:t>
            </a:r>
            <a:r>
              <a:rPr lang="en-US" sz="3000" dirty="0" err="1" smtClean="0"/>
              <a:t>ծրագրերի</a:t>
            </a:r>
            <a:r>
              <a:rPr lang="en-US" sz="3000" dirty="0" smtClean="0"/>
              <a:t> ՄԳ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2400" dirty="0" smtClean="0"/>
              <a:t>«</a:t>
            </a:r>
            <a:r>
              <a:rPr lang="hy-AM" sz="2400" dirty="0"/>
              <a:t>ՀՀ երեխաների շուրջօրյա խնամք և պաշտպանություն իրականացնող հաստատություններում խնամվող երեխաներին ընտանիքներ վերադարձնելու ծառայություններ (բեռնաթափում</a:t>
            </a:r>
            <a:r>
              <a:rPr lang="hy-AM" sz="2400" dirty="0" smtClean="0"/>
              <a:t>)»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2400" dirty="0"/>
              <a:t>«Կենսաբանական ընտանիքներ տեղափոխված երեխաների ընտանիքներին բնաիրային օգնության փաթեթի տրամադրում» 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2400" dirty="0" smtClean="0"/>
              <a:t>«</a:t>
            </a:r>
            <a:r>
              <a:rPr lang="hy-AM" sz="2400" dirty="0"/>
              <a:t>ՀՀ մանկատների շրջանավարտներին աջակցություն և խորհրդատվություն»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4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/>
              <a:t>Մշակվել</a:t>
            </a:r>
            <a:r>
              <a:rPr lang="en-US" sz="3000" dirty="0" smtClean="0"/>
              <a:t> է </a:t>
            </a:r>
            <a:r>
              <a:rPr lang="en-US" sz="3000" dirty="0" err="1" smtClean="0"/>
              <a:t>երեխաների</a:t>
            </a:r>
            <a:r>
              <a:rPr lang="en-US" sz="3000" dirty="0" smtClean="0"/>
              <a:t> </a:t>
            </a:r>
            <a:r>
              <a:rPr lang="en-US" sz="3000" dirty="0" err="1"/>
              <a:t>հիմնահարցերին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 </a:t>
            </a:r>
            <a:r>
              <a:rPr lang="en-US" sz="3000" dirty="0" err="1"/>
              <a:t>առնչվող</a:t>
            </a:r>
            <a:r>
              <a:rPr lang="en-US" sz="3000" dirty="0"/>
              <a:t> </a:t>
            </a:r>
            <a:r>
              <a:rPr lang="en-US" sz="3000" dirty="0" smtClean="0"/>
              <a:t>7 </a:t>
            </a:r>
            <a:r>
              <a:rPr lang="en-US" sz="3000" dirty="0" err="1"/>
              <a:t>ծրագրերի</a:t>
            </a:r>
            <a:r>
              <a:rPr lang="en-US" sz="3000" dirty="0"/>
              <a:t> </a:t>
            </a:r>
            <a:r>
              <a:rPr lang="en-US" sz="3000" dirty="0" smtClean="0"/>
              <a:t>ՄԳ </a:t>
            </a:r>
            <a:r>
              <a:rPr lang="en-US" sz="3000" dirty="0" err="1" smtClean="0"/>
              <a:t>գործիքակազմ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25000" lnSpcReduction="20000"/>
          </a:bodyPr>
          <a:lstStyle/>
          <a:p>
            <a:pPr lvl="0">
              <a:buClr>
                <a:schemeClr val="accent5"/>
              </a:buClr>
            </a:pPr>
            <a:endParaRPr lang="en-US" dirty="0" smtClean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600" dirty="0"/>
              <a:t>«</a:t>
            </a:r>
            <a:r>
              <a:rPr lang="hy-AM" sz="7600" dirty="0"/>
              <a:t>Երեխաների շուրջօրյա խնամքի ծառայություններ»,</a:t>
            </a:r>
            <a:endParaRPr lang="en-US" sz="76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 «Կյանքի դժվարին իրավիճակում հայտնված երեխաներին սոցիալական </a:t>
            </a:r>
            <a:r>
              <a:rPr lang="et-EE" sz="7400" dirty="0"/>
              <a:t>հոգա</a:t>
            </a:r>
            <a:r>
              <a:rPr lang="hy-AM" sz="7400" dirty="0"/>
              <a:t>ծության ծառայություններ», </a:t>
            </a:r>
            <a:endParaRPr lang="en-US" sz="7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«Երեխաների խնամքի ցերեկային կենտրոնների կողմից</a:t>
            </a:r>
            <a:r>
              <a:rPr lang="et-EE" sz="7400" dirty="0"/>
              <a:t>  կյանքի </a:t>
            </a:r>
            <a:r>
              <a:rPr lang="hy-AM" sz="7400" dirty="0"/>
              <a:t>դժվարին իրավիճակում  հայտնված  երեխաների սոցիալական հոգածության ծառայություններ»,  </a:t>
            </a:r>
            <a:endParaRPr lang="en-US" sz="7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«Հայաստանի Հանրապետությունում խնամատար ընտանիքի ինստիտուտի ներդրման ծառայություններ»,</a:t>
            </a:r>
            <a:endParaRPr lang="en-US" sz="7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«ՀՀ մանկատներում խնամվող դպրոցական տարիքի երեխաներին դրամական աջակցության տրամադրում»,</a:t>
            </a:r>
            <a:endParaRPr lang="en-US" sz="74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«ՀՀ մանկատների շրջանավարտներին միանվագ դրամական օգնության տրամադրում», </a:t>
            </a:r>
            <a:endParaRPr lang="en-US" sz="7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hy-AM" sz="7400" dirty="0"/>
              <a:t>«Կյանքի դժվարին իրավիճակներում հայտնված երեխաներին ժամանակավոր խնամքի տրամադրման ծառայություններ»</a:t>
            </a:r>
            <a:endParaRPr lang="en-US" sz="7400" dirty="0"/>
          </a:p>
        </p:txBody>
      </p:sp>
    </p:spTree>
    <p:extLst>
      <p:ext uri="{BB962C8B-B14F-4D97-AF65-F5344CB8AC3E}">
        <p14:creationId xmlns:p14="http://schemas.microsoft.com/office/powerpoint/2010/main" val="14917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5880</TotalTime>
  <Words>662</Words>
  <Application>Microsoft Office PowerPoint</Application>
  <PresentationFormat>On-screen Show (4:3)</PresentationFormat>
  <Paragraphs>100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 ՀԲ աջակցությամբ մշակված   ՀՀ ԱՍՀՆ միջոցով իրականացվող ծրագրերի (բնակչությանը տրամադրվող սոցիալական ծառայությունների) մոնիթորինգի և գնահատման համակարգի կառուցվածքագործառութային մոդելի   հիման վրա    </vt:lpstr>
      <vt:lpstr>PowerPoint Presentation</vt:lpstr>
      <vt:lpstr>PowerPoint Presentation</vt:lpstr>
      <vt:lpstr> Աշխատանքային խմբեր </vt:lpstr>
      <vt:lpstr>ՄԳ իրականացված ծրագրեր</vt:lpstr>
      <vt:lpstr> Զբաղվածության կարգավորման ամենամյա պետական ծրագիրը  և նրանում ներառված  </vt:lpstr>
      <vt:lpstr>Իրականացվել է երեխաների հիմնահարցերին  առնչվող 3 ծրագրերի ՄԳ</vt:lpstr>
      <vt:lpstr>Մշակվել է երեխաների հիմնահարցերին  առնչվող 7 ծրագրերի ՄԳ գործիքակազմ</vt:lpstr>
      <vt:lpstr>Գործընկեր կազմակերպություններ</vt:lpstr>
      <vt:lpstr>ԱՄՆ ՄԶԳ համագործակցությամբ</vt:lpstr>
      <vt:lpstr>ԱՄԿ  համագործակցությամբ</vt:lpstr>
      <vt:lpstr>ԵՄ Ֆինասավորմամբ և Օքսֆամի հետ համագործակցությամբ</vt:lpstr>
      <vt:lpstr> ՀԲ Սոցիալական Պաշտպանության Վարչարարության ԵրկՐորդ Ծրագրի  Շրջանակներում  </vt:lpstr>
      <vt:lpstr>PowerPoint Presentation</vt:lpstr>
      <vt:lpstr>Հետագա  քայլեր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ԲԱՂԱԴՐԻՉ 4 – ՍՈՑԻԱԼԱԿԱՆ ԱՋԱԿՑՈՒԹՅԱՆ  ԵՎ ՍՈՑԻԱԼԱԿԱՆ ԾԱՌԱՅՈՒԹՅՈՒՆՆԵՐԻ ՄՈՆԻԹՈՐԻՆԳԻ  ՀԱՄԱԿԱՐԳԻ ԲԱՐԵԼԱՎՈՒՄ</dc:title>
  <dc:creator>Gayane Vasilyan</dc:creator>
  <cp:lastModifiedBy>Gayane.Vasilyan</cp:lastModifiedBy>
  <cp:revision>142</cp:revision>
  <cp:lastPrinted>2016-07-21T14:06:31Z</cp:lastPrinted>
  <dcterms:created xsi:type="dcterms:W3CDTF">2014-12-02T09:56:05Z</dcterms:created>
  <dcterms:modified xsi:type="dcterms:W3CDTF">2016-07-21T15:02:24Z</dcterms:modified>
</cp:coreProperties>
</file>