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64" r:id="rId5"/>
    <p:sldId id="262" r:id="rId6"/>
    <p:sldId id="260" r:id="rId7"/>
    <p:sldId id="261" r:id="rId8"/>
    <p:sldId id="273" r:id="rId9"/>
    <p:sldId id="309" r:id="rId10"/>
    <p:sldId id="310" r:id="rId11"/>
    <p:sldId id="311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4" r:id="rId20"/>
    <p:sldId id="283" r:id="rId21"/>
    <p:sldId id="282" r:id="rId22"/>
    <p:sldId id="285" r:id="rId23"/>
    <p:sldId id="286" r:id="rId24"/>
    <p:sldId id="287" r:id="rId25"/>
    <p:sldId id="288" r:id="rId26"/>
    <p:sldId id="307" r:id="rId27"/>
    <p:sldId id="306" r:id="rId28"/>
    <p:sldId id="266" r:id="rId29"/>
    <p:sldId id="267" r:id="rId30"/>
    <p:sldId id="268" r:id="rId31"/>
    <p:sldId id="269" r:id="rId32"/>
    <p:sldId id="270" r:id="rId33"/>
    <p:sldId id="272" r:id="rId34"/>
    <p:sldId id="271" r:id="rId35"/>
    <p:sldId id="290" r:id="rId36"/>
    <p:sldId id="289" r:id="rId37"/>
    <p:sldId id="291" r:id="rId38"/>
    <p:sldId id="292" r:id="rId39"/>
    <p:sldId id="294" r:id="rId40"/>
    <p:sldId id="295" r:id="rId41"/>
    <p:sldId id="293" r:id="rId42"/>
    <p:sldId id="296" r:id="rId43"/>
    <p:sldId id="298" r:id="rId44"/>
    <p:sldId id="303" r:id="rId45"/>
    <p:sldId id="305" r:id="rId46"/>
    <p:sldId id="302" r:id="rId47"/>
    <p:sldId id="304" r:id="rId48"/>
    <p:sldId id="301" r:id="rId49"/>
    <p:sldId id="274" r:id="rId5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80354" autoAdjust="0"/>
  </p:normalViewPr>
  <p:slideViewPr>
    <p:cSldViewPr snapToGrid="0">
      <p:cViewPr varScale="1">
        <p:scale>
          <a:sx n="74" d="100"/>
          <a:sy n="74" d="100"/>
        </p:scale>
        <p:origin x="11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y-AM" sz="1400"/>
              <a:t>Զբաղվածության պետական ծարագրերի  ավարտից հետո աշխատանքը շարունակողներ կամ նոր աշխատանքի տեղավորվածներ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'[ashxatanqi texavorum 1.xlsx]Sheet2 (2)'!$C$6</c:f>
              <c:strCache>
                <c:ptCount val="1"/>
                <c:pt idx="0">
                  <c:v>Ծրագրի մեջ ընդգրկված անձանց թիվը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(2)'!$C$7:$C$13</c:f>
              <c:numCache>
                <c:formatCode>General</c:formatCode>
                <c:ptCount val="7"/>
                <c:pt idx="0">
                  <c:v>1480</c:v>
                </c:pt>
                <c:pt idx="1">
                  <c:v>483</c:v>
                </c:pt>
                <c:pt idx="2">
                  <c:v>732</c:v>
                </c:pt>
                <c:pt idx="3">
                  <c:v>434</c:v>
                </c:pt>
                <c:pt idx="4">
                  <c:v>1537</c:v>
                </c:pt>
                <c:pt idx="5">
                  <c:v>72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'[ashxatanqi texavorum 1.xlsx]Sheet2 (2)'!$D$6</c:f>
              <c:strCache>
                <c:ptCount val="1"/>
                <c:pt idx="0">
                  <c:v>Ծրագրի ավարտից հետո աշխատանքի տեղավորվածների թիվը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3622378027426009E-2"/>
                  <c:y val="-5.5419249898270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163170703234706E-2"/>
                  <c:y val="-1.1083849979654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892774365330369E-2"/>
                  <c:y val="-2.7709624949136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163170703234623E-2"/>
                  <c:y val="-1.108384997965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433567041138963E-2"/>
                  <c:y val="-1.01600784445897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(2)'!$D$7:$D$13</c:f>
              <c:numCache>
                <c:formatCode>General</c:formatCode>
                <c:ptCount val="7"/>
                <c:pt idx="0">
                  <c:v>552</c:v>
                </c:pt>
                <c:pt idx="1">
                  <c:v>263</c:v>
                </c:pt>
                <c:pt idx="2">
                  <c:v>562</c:v>
                </c:pt>
                <c:pt idx="3">
                  <c:v>338</c:v>
                </c:pt>
                <c:pt idx="4">
                  <c:v>516</c:v>
                </c:pt>
                <c:pt idx="5">
                  <c:v>66</c:v>
                </c:pt>
                <c:pt idx="6">
                  <c:v>21</c:v>
                </c:pt>
              </c:numCache>
            </c:numRef>
          </c:val>
        </c:ser>
        <c:ser>
          <c:idx val="2"/>
          <c:order val="2"/>
          <c:tx>
            <c:strRef>
              <c:f>'[ashxatanqi texavorum 1.xlsx]Sheet2 (2)'!$E$6</c:f>
              <c:strCache>
                <c:ptCount val="1"/>
                <c:pt idx="0">
                  <c:v>որից 01.10.2017թ․-ի դրությամբ աշխատողներ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351981689521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622378027426029E-2"/>
                  <c:y val="1.108384997965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433567041139047E-2"/>
                  <c:y val="2.7709624949135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974359716947638E-2"/>
                  <c:y val="5.5419249898270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703963379043384E-2"/>
                  <c:y val="-2.77085340190192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67134082278093E-2"/>
                      <c:h val="8.64402841218394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'[ashxatanqi texavorum 1.xlsx]Sheet2 (2)'!$B$7:$B$13</c:f>
              <c:strCache>
                <c:ptCount val="7"/>
                <c:pt idx="0">
                  <c:v>Մասնագիտական ուսուցման կազմակերպում</c:v>
                </c:pt>
                <c:pt idx="1">
                  <c:v>Աշխատանքային փորձ ձեռք բերելու համար աջակցության տրամադրում</c:v>
                </c:pt>
                <c:pt idx="2">
                  <c:v>Աշխատանքի տեղավորման դեպքում գործատուին միանվագ փոխհատուցման տրամադրում</c:v>
                </c:pt>
                <c:pt idx="3">
                  <c:v>Աշխատանքի տեղավորման դեպքում գործատուին աշխատավարձի մասնակի փոխհատուցման տրամադրում</c:v>
                </c:pt>
                <c:pt idx="4">
                  <c:v>Գործատուներին այցելության ծախսերի փոխհատուցում</c:v>
                </c:pt>
                <c:pt idx="5">
                  <c:v>Փոքր ձեռնարկատիրական գործունեության աջակցության տրամադրում</c:v>
                </c:pt>
                <c:pt idx="6">
                  <c:v>Այլ վայրում աշխատանքի տեղավորման աջակցության տրամադրում</c:v>
                </c:pt>
              </c:strCache>
            </c:strRef>
          </c:cat>
          <c:val>
            <c:numRef>
              <c:f>'[ashxatanqi texavorum 1.xlsx]Sheet2 (2)'!$E$7:$E$13</c:f>
              <c:numCache>
                <c:formatCode>General</c:formatCode>
                <c:ptCount val="7"/>
                <c:pt idx="0">
                  <c:v>398</c:v>
                </c:pt>
                <c:pt idx="1">
                  <c:v>125</c:v>
                </c:pt>
                <c:pt idx="2">
                  <c:v>454</c:v>
                </c:pt>
                <c:pt idx="3">
                  <c:v>325</c:v>
                </c:pt>
                <c:pt idx="4">
                  <c:v>164</c:v>
                </c:pt>
                <c:pt idx="5">
                  <c:v>65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861376"/>
        <c:axId val="345861936"/>
        <c:axId val="0"/>
      </c:bar3DChart>
      <c:catAx>
        <c:axId val="3458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861936"/>
        <c:crosses val="autoZero"/>
        <c:auto val="1"/>
        <c:lblAlgn val="ctr"/>
        <c:lblOffset val="100"/>
        <c:noMultiLvlLbl val="0"/>
      </c:catAx>
      <c:valAx>
        <c:axId val="34586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8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</a:t>
            </a:r>
            <a:r>
              <a:rPr lang="en-US" baseline="0"/>
              <a:t> շահառուների թիվը՝ ըստ տարիների</a:t>
            </a:r>
            <a:endParaRPr lang="en-US"/>
          </a:p>
        </c:rich>
      </c:tx>
      <c:layout>
        <c:manualLayout>
          <c:xMode val="edge"/>
          <c:yMode val="edge"/>
          <c:x val="0.10104582111058293"/>
          <c:y val="1.760563380281690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Sheet2!$D$7:$G$7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Sheet2!$D$8:$G$8</c:f>
              <c:numCache>
                <c:formatCode>General</c:formatCode>
                <c:ptCount val="4"/>
                <c:pt idx="0">
                  <c:v>583</c:v>
                </c:pt>
                <c:pt idx="1">
                  <c:v>751</c:v>
                </c:pt>
                <c:pt idx="2">
                  <c:v>706</c:v>
                </c:pt>
              </c:numCache>
            </c:numRef>
          </c:val>
        </c:ser>
        <c:ser>
          <c:idx val="1"/>
          <c:order val="1"/>
          <c:tx>
            <c:strRef>
              <c:f>Sheet2!$A$9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Sheet2!$D$7:$G$7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Sheet2!$D$9:$G$9</c:f>
              <c:numCache>
                <c:formatCode>General</c:formatCode>
                <c:ptCount val="4"/>
                <c:pt idx="0">
                  <c:v>500</c:v>
                </c:pt>
                <c:pt idx="1">
                  <c:v>732</c:v>
                </c:pt>
                <c:pt idx="2">
                  <c:v>4500</c:v>
                </c:pt>
                <c:pt idx="3">
                  <c:v>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1723872"/>
        <c:axId val="351724432"/>
      </c:barChart>
      <c:catAx>
        <c:axId val="3517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1724432"/>
        <c:crosses val="autoZero"/>
        <c:auto val="1"/>
        <c:lblAlgn val="ctr"/>
        <c:lblOffset val="100"/>
        <c:noMultiLvlLbl val="0"/>
      </c:catAx>
      <c:valAx>
        <c:axId val="351724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17238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9390722813065626E-2"/>
          <c:y val="0.30658450704225343"/>
          <c:w val="0.53428772622442378"/>
          <c:h val="6.9632915603859383E-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 շահառուների թիվը ըստ տարիների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Sheet2!$A$26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Sheet2!$C$26:$G$26</c:f>
              <c:numCache>
                <c:formatCode>General</c:formatCode>
                <c:ptCount val="5"/>
                <c:pt idx="0">
                  <c:v>1591</c:v>
                </c:pt>
                <c:pt idx="1">
                  <c:v>977</c:v>
                </c:pt>
                <c:pt idx="2">
                  <c:v>1284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Sheet2!$A$27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Sheet2!$C$27:$G$27</c:f>
              <c:numCache>
                <c:formatCode>General</c:formatCode>
                <c:ptCount val="5"/>
                <c:pt idx="0">
                  <c:v>1590</c:v>
                </c:pt>
                <c:pt idx="1">
                  <c:v>1700</c:v>
                </c:pt>
                <c:pt idx="2">
                  <c:v>1600</c:v>
                </c:pt>
                <c:pt idx="3">
                  <c:v>500</c:v>
                </c:pt>
                <c:pt idx="4">
                  <c:v>800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0613760"/>
        <c:axId val="460614320"/>
      </c:barChart>
      <c:catAx>
        <c:axId val="46061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0614320"/>
        <c:crosses val="autoZero"/>
        <c:auto val="1"/>
        <c:lblAlgn val="ctr"/>
        <c:lblOffset val="100"/>
        <c:noMultiLvlLbl val="0"/>
      </c:catAx>
      <c:valAx>
        <c:axId val="46061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0613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144950660587512"/>
          <c:y val="0.22274907140849287"/>
          <c:w val="0.39291866160904787"/>
          <c:h val="5.55650534702000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Ծրագրի շահառուների թիվը ըստ տարիների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Sheet2!$A$26</c:f>
              <c:strCache>
                <c:ptCount val="1"/>
                <c:pt idx="0">
                  <c:v>Փաստացի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Sheet2!$C$17:$G$17</c:f>
              <c:numCache>
                <c:formatCode>General</c:formatCode>
                <c:ptCount val="5"/>
                <c:pt idx="0">
                  <c:v>349</c:v>
                </c:pt>
                <c:pt idx="1">
                  <c:v>352</c:v>
                </c:pt>
                <c:pt idx="2">
                  <c:v>473</c:v>
                </c:pt>
                <c:pt idx="3">
                  <c:v>273</c:v>
                </c:pt>
              </c:numCache>
            </c:numRef>
          </c:val>
        </c:ser>
        <c:ser>
          <c:idx val="1"/>
          <c:order val="1"/>
          <c:tx>
            <c:strRef>
              <c:f>Sheet2!$A$27</c:f>
              <c:strCache>
                <c:ptCount val="1"/>
                <c:pt idx="0">
                  <c:v>Պլանավորված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Sheet2!$C$25:$G$25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Sheet2!$C$18:$G$18</c:f>
              <c:numCache>
                <c:formatCode>General</c:formatCode>
                <c:ptCount val="5"/>
                <c:pt idx="0">
                  <c:v>350</c:v>
                </c:pt>
                <c:pt idx="1">
                  <c:v>350</c:v>
                </c:pt>
                <c:pt idx="2">
                  <c:v>477</c:v>
                </c:pt>
                <c:pt idx="3">
                  <c:v>1200</c:v>
                </c:pt>
                <c:pt idx="4">
                  <c:v>1500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60635728"/>
        <c:axId val="460636288"/>
      </c:barChart>
      <c:catAx>
        <c:axId val="46063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0636288"/>
        <c:crosses val="autoZero"/>
        <c:auto val="1"/>
        <c:lblAlgn val="ctr"/>
        <c:lblOffset val="100"/>
        <c:noMultiLvlLbl val="0"/>
      </c:catAx>
      <c:valAx>
        <c:axId val="460636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06357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88805961307001E-2"/>
          <c:y val="0.34370104072474517"/>
          <c:w val="0.4022292218248476"/>
          <c:h val="5.943968967032425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317D-0119-44ED-B5DC-51CFD1AC48E7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F93CD-8B99-4143-8328-7D0CC7520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C4EFC-F9F3-4840-BF4E-85AE6DD2053B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BEAF-9E7E-4DB7-8F7B-FE3BA983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sz="1200" i="1" dirty="0" smtClean="0"/>
              <a:t>Համաձայն ՀՀ ԱՎԾ «Աշխատանքի շուկան Հայաստանի Հանրապետությունում» պարբերականների, աշխատանքային ռեսուրսների թվաքանակը նույնական է 15-75 տարեկան առկա բնակչության թվաքանակի հետ, այսինքն ներառված չեն 15-75 տարեկան ժամանակավորապես բացակա (մինչև 1 տարի) բնակչությունը, իսկ աշխատունակ տարիքը դետարկվում է 15-ից 63 տարեկանը</a:t>
            </a:r>
            <a:r>
              <a:rPr lang="hy-AM" sz="1600" i="1" dirty="0" smtClean="0"/>
              <a:t>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9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Ենթածրագիր 1-ի դեպքում բանակցություններ են վարվել ընդամենը </a:t>
            </a:r>
            <a:r>
              <a:rPr lang="af-ZA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1174 գործատուի հետ, որոնցից միայն կեսն է </a:t>
            </a:r>
            <a:r>
              <a:rPr lang="hy-AM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փաստացի </a:t>
            </a:r>
            <a:r>
              <a:rPr lang="af-ZA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ընդգրկվել ծրագրում, </a:t>
            </a:r>
            <a:r>
              <a:rPr lang="af-Z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Ենթածրագիր 2-ի դեպքում այս ցուցանիշները կազմել են համապատասխանաբար 323 և 6.5%</a:t>
            </a:r>
            <a:r>
              <a:rPr lang="hy-AM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։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9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85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6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Ծրագիրը հանդիսանում է նախապայման ԵՄ շրջանակում բյուջետային աջակցության ծրագրի իրականացման համար, ուստի ծրագրի դադարեցումը 2017 թվականին վտանգում է 2018 թվականի համար ծրագրի համար նախատեսված թիրախների ապահովումը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44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Հարցումների ժամանակ վեր են հանվել փաստեր, որ շահառուների մի մասն արտոնյալ պայմաններով է ընդգրկվում ծրագրում (ինչը կոռուպցիոն ռիսկեր է պարունակում), անհրաժեշտ է հետագայում ուժեղացնել ծրագրի վարչարարությունը և բացառել անձանց ծրագրում փաստաթղթային ֆորմալ ընդգրկումը</a:t>
            </a:r>
          </a:p>
          <a:p>
            <a:r>
              <a:rPr lang="hy-AM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Ծրագիրը հանդիսանում է նախապայման ԵՄ շրջանակում բյուջետային աջակցության ծրագրի իրականացման համար, ուստի ծրագրի դադարեցումը 2017 թվականին վտանգում է 2018 թվականի համար ծրագրի համար նախատեսված թիրախների ապահովումը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Ծրագրի իրականացման գործող կարգի համաձայն ծրագրի ընթացիկ գնահատման համար հիմք պետք է հանդիսանա աշխատանքի տեղավորման չափանիշը, իսկ վերջնական գնահատման համար՝ կայուն զբաղվածության գործակիցը:  Նշված երկու ցուցանիշների հաշվարկն անհնար է եղել համապատասխան տեղեկատվության բացակայության, մասնավորապես՝ աշխատանքի տեղավորումից հետո երեք ամսվա ընթացքում աշխատանքից ազատվածների թվաքանակի և աշխատանքից ազատվելուց հետո տասնօրյա ժամկետում աշխատանքի տեղավորված անձանց թվաքանակի վերաբերյալ տեղեկատվական բազայից տեղեկատվություն ստանալու անհնարինության պատճառով: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8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14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5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2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6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24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3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45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66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021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3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070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92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2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61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CBEAF-9E7E-4DB7-8F7B-FE3BA9838C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9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24" y="563231"/>
            <a:ext cx="10993549" cy="1475013"/>
          </a:xfrm>
        </p:spPr>
        <p:txBody>
          <a:bodyPr/>
          <a:lstStyle/>
          <a:p>
            <a:r>
              <a:rPr lang="hy-AM" b="1" dirty="0" smtClean="0"/>
              <a:t>Զբաղվածության ամենամյա պետական ծրագրի ՄԳ արդյունքները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7" y="2038244"/>
            <a:ext cx="10846606" cy="840423"/>
          </a:xfrm>
        </p:spPr>
        <p:txBody>
          <a:bodyPr>
            <a:noAutofit/>
          </a:bodyPr>
          <a:lstStyle/>
          <a:p>
            <a:pPr marL="406400"/>
            <a:r>
              <a:rPr lang="hy-AM" sz="1800" b="1" dirty="0" smtClean="0"/>
              <a:t>Հոկտեմբեր </a:t>
            </a:r>
            <a:r>
              <a:rPr lang="en-US" sz="1800" b="1" dirty="0" smtClean="0"/>
              <a:t>18</a:t>
            </a:r>
            <a:r>
              <a:rPr lang="hy-AM" sz="1800" b="1" dirty="0" smtClean="0"/>
              <a:t>, 2017 թ</a:t>
            </a:r>
          </a:p>
          <a:p>
            <a:pPr marL="406400"/>
            <a:r>
              <a:rPr lang="hy-AM" sz="1800" b="1" dirty="0" smtClean="0"/>
              <a:t>սոնա </a:t>
            </a:r>
            <a:r>
              <a:rPr lang="en-US" sz="1800" b="1" dirty="0" smtClean="0"/>
              <a:t> </a:t>
            </a:r>
            <a:r>
              <a:rPr lang="hy-AM" sz="1800" b="1" dirty="0" smtClean="0"/>
              <a:t>հարությունյան, </a:t>
            </a:r>
            <a:r>
              <a:rPr lang="en-US" sz="1800" b="1" dirty="0" smtClean="0"/>
              <a:t> </a:t>
            </a:r>
            <a:r>
              <a:rPr lang="hy-AM" sz="1800" b="1" dirty="0" smtClean="0"/>
              <a:t>ՀՀ աշխատանքի </a:t>
            </a:r>
            <a:r>
              <a:rPr lang="en-US" sz="1800" b="1" dirty="0" smtClean="0"/>
              <a:t> </a:t>
            </a:r>
            <a:r>
              <a:rPr lang="hy-AM" sz="1800" b="1" dirty="0" smtClean="0"/>
              <a:t>ԵՎ սոցիալական հարցերի նախարարի տեղակալ</a:t>
            </a:r>
          </a:p>
          <a:p>
            <a:endParaRPr lang="hy-AM" sz="1800" dirty="0">
              <a:solidFill>
                <a:schemeClr val="bg1"/>
              </a:solidFill>
            </a:endParaRPr>
          </a:p>
          <a:p>
            <a:endParaRPr lang="hy-AM" sz="1800" dirty="0" smtClean="0">
              <a:solidFill>
                <a:schemeClr val="bg1"/>
              </a:solidFill>
            </a:endParaRPr>
          </a:p>
          <a:p>
            <a:endParaRPr lang="hy-AM" sz="1800" dirty="0">
              <a:solidFill>
                <a:schemeClr val="bg1"/>
              </a:solidFill>
            </a:endParaRPr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hy-AM" sz="1800" dirty="0"/>
          </a:p>
          <a:p>
            <a:endParaRPr lang="hy-AM" sz="1800" dirty="0" smtClean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724" y="3071177"/>
            <a:ext cx="2729030" cy="2038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1554" y="4464636"/>
            <a:ext cx="3300143" cy="18652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697" y="3071177"/>
            <a:ext cx="2767937" cy="20759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7527" y="4710598"/>
            <a:ext cx="2864979" cy="1619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91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ամենամյա ծրագրի </a:t>
            </a:r>
            <a:r>
              <a:rPr lang="hy-AM" b="1" dirty="0" smtClean="0"/>
              <a:t>ծախսարդյունավետությունը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4412" y="1878432"/>
            <a:ext cx="11423176" cy="4683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Sylfaen" panose="010A0502050306030303" pitchFamily="18" charset="0"/>
              </a:rPr>
              <a:t>1.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Ծրագրերի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իրականացման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տեղավորման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ընտանիքի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եկամուտների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ավելացման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619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ըմտանիք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չի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պահպանել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նպաստի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իրավունքը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տեղավորվել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ընդամենը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17143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անձ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որոնցից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1200"/>
              <a:buFont typeface="Sylfaen" panose="010A0502050306030303" pitchFamily="18" charset="0"/>
              <a:buChar char="-"/>
              <a:tabLst>
                <a:tab pos="457200" algn="l"/>
              </a:tabLst>
            </a:pP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11093 –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ը՝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ակտիվ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ծրագրերի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 </a:t>
            </a: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միջոցով</a:t>
            </a:r>
            <a:r>
              <a:rPr lang="hy-AM" dirty="0">
                <a:latin typeface="Gill Sans MT" panose="020B0502020104020203" pitchFamily="34" charset="0"/>
                <a:ea typeface="Times New Roman" panose="02020603050405020304" pitchFamily="18" charset="0"/>
                <a:cs typeface="TimesNewRoman"/>
              </a:rPr>
              <a:t>, 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TimesNewRoman"/>
            </a:endParaRPr>
          </a:p>
          <a:p>
            <a:pPr marL="1259205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573405" algn="l"/>
              </a:tabLst>
            </a:pP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այդ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թվում՝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7640-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սեզոնային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6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287-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ժամանակավոր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զբաղվածությամբ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հասարակական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աշխատանքներ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SzPts val="900"/>
              <a:buFont typeface="Symbol" panose="05050102010706020507" pitchFamily="18" charset="2"/>
              <a:buChar char=""/>
              <a:tabLst>
                <a:tab pos="573405" algn="l"/>
              </a:tabLst>
            </a:pP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3166-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աշխատանքով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ապահովվել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ակտիվ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ծրագրերի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միջոցով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միջինը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կշռված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y-AM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y-AM" b="1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ամիս</a:t>
            </a:r>
            <a:r>
              <a:rPr lang="hy-AM" b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տևողությամբ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6380-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ը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՝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տրամադրված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խորհրդատվության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արդյունքում։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Տվյալը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ստացվել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Նորք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հիմնադրամի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կողմից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տեղեկատվական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բազայի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ՊԵԿ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բազայի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հետ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համադրման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արդյունքում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ինչը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նշանակում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է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որ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նրանք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աշխատում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ֆորմալ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դաշտում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և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վճարում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եկամտային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հարկ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սահմանված</a:t>
            </a:r>
            <a:r>
              <a:rPr lang="hy-AM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չափով</a:t>
            </a:r>
            <a:r>
              <a:rPr lang="en-US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(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զբաղվածության միջին տևողությունը ընդունվել է հավասար ակտիվ ծրագրերում, բացի ժամանակավորից, զբաղվածության տևողությանը հավասար</a:t>
            </a:r>
            <a:r>
              <a:rPr lang="ru-RU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)</a:t>
            </a:r>
            <a:r>
              <a:rPr lang="hy-AM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։</a:t>
            </a:r>
            <a:r>
              <a:rPr lang="hy-AM" dirty="0" smtClean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Ամենամյա պետական ծրագրի հիմնական ցուցանիշների կատարողականը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01" y="1813314"/>
            <a:ext cx="11029615" cy="4430166"/>
          </a:xfrm>
        </p:spPr>
        <p:txBody>
          <a:bodyPr>
            <a:noAutofit/>
          </a:bodyPr>
          <a:lstStyle/>
          <a:p>
            <a:pPr lvl="0"/>
            <a:r>
              <a:rPr lang="hy-AM" b="1" dirty="0">
                <a:latin typeface="Sylfaen" panose="010A0502050306030303" pitchFamily="18" charset="0"/>
              </a:rPr>
              <a:t>Ամենամյա ծրագրի շրջանակում ծախսված </a:t>
            </a:r>
            <a:r>
              <a:rPr lang="hy-AM" b="1" dirty="0" smtClean="0">
                <a:latin typeface="Sylfaen" panose="010A0502050306030303" pitchFamily="18" charset="0"/>
              </a:rPr>
              <a:t>յուրաքանչյուր </a:t>
            </a:r>
            <a:r>
              <a:rPr lang="hy-AM" b="1" dirty="0">
                <a:latin typeface="Sylfaen" panose="010A0502050306030303" pitchFamily="18" charset="0"/>
              </a:rPr>
              <a:t>դրամի դիմաց ապահովվում է </a:t>
            </a:r>
            <a:r>
              <a:rPr lang="en-US" b="1" dirty="0" smtClean="0">
                <a:latin typeface="Sylfaen" panose="010A0502050306030303" pitchFamily="18" charset="0"/>
              </a:rPr>
              <a:t>1.</a:t>
            </a:r>
            <a:r>
              <a:rPr lang="hy-AM" b="1" dirty="0" smtClean="0">
                <a:latin typeface="Sylfaen" panose="010A0502050306030303" pitchFamily="18" charset="0"/>
              </a:rPr>
              <a:t>2 </a:t>
            </a:r>
            <a:r>
              <a:rPr lang="hy-AM" b="1" dirty="0">
                <a:latin typeface="Sylfaen" panose="010A0502050306030303" pitchFamily="18" charset="0"/>
              </a:rPr>
              <a:t>դրամ, ինչը նշանակում է, որ ակտիվ ծրագրերի իրականացման քաղաքականությունն արդարացված է։</a:t>
            </a:r>
            <a:endParaRPr lang="en-US" dirty="0">
              <a:latin typeface="Sylfaen" panose="010A0502050306030303" pitchFamily="18" charset="0"/>
            </a:endParaRPr>
          </a:p>
          <a:p>
            <a:r>
              <a:rPr lang="hy-AM" dirty="0">
                <a:latin typeface="Sylfaen" panose="010A0502050306030303" pitchFamily="18" charset="0"/>
              </a:rPr>
              <a:t>Զբաղվածության պետական ամենամյա ծրագրի 2016 թվականի համար </a:t>
            </a:r>
            <a:r>
              <a:rPr lang="hy-AM" b="1" dirty="0">
                <a:latin typeface="Sylfaen" panose="010A0502050306030303" pitchFamily="18" charset="0"/>
              </a:rPr>
              <a:t>սահմանված գրեթե բոլոր ցուցանիշների  գծով բացարձակ աճ է </a:t>
            </a:r>
            <a:r>
              <a:rPr lang="hy-AM" b="1" dirty="0" smtClean="0">
                <a:latin typeface="Sylfaen" panose="010A0502050306030303" pitchFamily="18" charset="0"/>
              </a:rPr>
              <a:t>արձանագրվել</a:t>
            </a:r>
            <a:r>
              <a:rPr lang="hy-AM" dirty="0" smtClean="0">
                <a:latin typeface="Sylfaen" panose="010A0502050306030303" pitchFamily="18" charset="0"/>
              </a:rPr>
              <a:t>  </a:t>
            </a:r>
            <a:r>
              <a:rPr lang="en-US" b="1" dirty="0" smtClean="0">
                <a:latin typeface="Sylfaen" panose="010A0502050306030303" pitchFamily="18" charset="0"/>
              </a:rPr>
              <a:t> -</a:t>
            </a:r>
            <a:r>
              <a:rPr lang="hy-AM" b="1" dirty="0" smtClean="0">
                <a:latin typeface="Sylfaen" panose="010A0502050306030303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</a:rPr>
              <a:t>2016թ. զբաղվածության պետական ծրագրերի կազզման ժամանակ որոշակիորեն հիմք են ընդունվել  նաև 2015թ. զբաղվածության ծրագրերի մշտադիտարկման և գնահատման արդյունքները: </a:t>
            </a:r>
            <a:endParaRPr lang="hy-AM" b="1" dirty="0" smtClean="0">
              <a:latin typeface="Sylfaen" panose="010A0502050306030303" pitchFamily="18" charset="0"/>
            </a:endParaRPr>
          </a:p>
          <a:p>
            <a:r>
              <a:rPr lang="hy-AM" dirty="0">
                <a:latin typeface="Sylfaen" panose="010A0502050306030303" pitchFamily="18" charset="0"/>
              </a:rPr>
              <a:t>2016 թվականի Զբաղվածության ամենամյա ծրագրի իրականացման արդյունքում </a:t>
            </a:r>
            <a:r>
              <a:rPr lang="hy-AM" b="1" u="sng" dirty="0">
                <a:latin typeface="Sylfaen" panose="010A0502050306030303" pitchFamily="18" charset="0"/>
              </a:rPr>
              <a:t>ուղղորդում և խորհրդատվություն է ստացել 45.7 հազար մարդ</a:t>
            </a:r>
            <a:r>
              <a:rPr lang="hy-AM" dirty="0">
                <a:latin typeface="Sylfaen" panose="010A0502050306030303" pitchFamily="18" charset="0"/>
              </a:rPr>
              <a:t>, այդ </a:t>
            </a:r>
            <a:r>
              <a:rPr lang="hy-AM" dirty="0" smtClean="0">
                <a:latin typeface="Sylfaen" panose="010A0502050306030303" pitchFamily="18" charset="0"/>
              </a:rPr>
              <a:t>թվում</a:t>
            </a:r>
            <a:endParaRPr lang="en-US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ակտիվ </a:t>
            </a:r>
            <a:r>
              <a:rPr lang="hy-AM" sz="1800" dirty="0">
                <a:latin typeface="Sylfaen" panose="010A0502050306030303" pitchFamily="18" charset="0"/>
              </a:rPr>
              <a:t>ծրագրերի մասով՝ </a:t>
            </a:r>
            <a:r>
              <a:rPr lang="hy-AM" sz="1800" b="1" dirty="0">
                <a:latin typeface="Sylfaen" panose="010A0502050306030303" pitchFamily="18" charset="0"/>
              </a:rPr>
              <a:t>23.6 հազար մարդ, </a:t>
            </a:r>
            <a:endParaRPr lang="en-US" sz="1800" b="1" dirty="0" smtClean="0">
              <a:latin typeface="Sylfaen" panose="010A0502050306030303" pitchFamily="18" charset="0"/>
            </a:endParaRPr>
          </a:p>
          <a:p>
            <a:r>
              <a:rPr lang="hy-AM" sz="2000" b="1" u="sng" dirty="0" smtClean="0">
                <a:latin typeface="Sylfaen" panose="010A0502050306030303" pitchFamily="18" charset="0"/>
              </a:rPr>
              <a:t>աշխատանքի </a:t>
            </a:r>
            <a:r>
              <a:rPr lang="hy-AM" sz="2000" b="1" u="sng" dirty="0">
                <a:latin typeface="Sylfaen" panose="010A0502050306030303" pitchFamily="18" charset="0"/>
              </a:rPr>
              <a:t>է տեղեվորվել 17473 մարդ </a:t>
            </a:r>
            <a:r>
              <a:rPr lang="hy-AM" sz="2000" dirty="0">
                <a:latin typeface="Sylfaen" panose="010A0502050306030303" pitchFamily="18" charset="0"/>
              </a:rPr>
              <a:t>(11093-ը ակտիվ ծրագրերին մասնակցության, իսկ 6380-ը՝ խորհրդատվության և տեղեկատվության տրամադրման </a:t>
            </a:r>
            <a:r>
              <a:rPr lang="hy-AM" sz="2000" dirty="0" smtClean="0">
                <a:latin typeface="Sylfaen" panose="010A0502050306030303" pitchFamily="18" charset="0"/>
              </a:rPr>
              <a:t>արդյունքում</a:t>
            </a:r>
            <a:endParaRPr lang="en-US" sz="2000" dirty="0" smtClean="0">
              <a:latin typeface="Sylfaen" panose="010A0502050306030303" pitchFamily="18" charset="0"/>
            </a:endParaRPr>
          </a:p>
          <a:p>
            <a:pPr lvl="1"/>
            <a:r>
              <a:rPr lang="en-US" sz="1800" dirty="0" smtClean="0">
                <a:latin typeface="Sylfaen" panose="010A0502050306030303" pitchFamily="18" charset="0"/>
              </a:rPr>
              <a:t>1</a:t>
            </a:r>
            <a:r>
              <a:rPr lang="hy-AM" sz="1800" dirty="0" smtClean="0">
                <a:latin typeface="Sylfaen" panose="010A0502050306030303" pitchFamily="18" charset="0"/>
              </a:rPr>
              <a:t>6354 </a:t>
            </a:r>
            <a:r>
              <a:rPr lang="hy-AM" sz="1800" dirty="0">
                <a:latin typeface="Sylfaen" panose="010A0502050306030303" pitchFamily="18" charset="0"/>
              </a:rPr>
              <a:t>գործատուների հետ համագործակցության արդյունքում</a:t>
            </a:r>
            <a:endParaRPr lang="en-US" sz="1800" dirty="0">
              <a:latin typeface="Sylfaen" panose="010A05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6123" y="6313968"/>
            <a:ext cx="11365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6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ԶՊԳ ԶՏԿ մեկ աշխատողի միջին ծանրաբեռնվածությունը </a:t>
            </a:r>
            <a:r>
              <a:rPr lang="hy-AM" sz="16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կազմել է </a:t>
            </a:r>
            <a:r>
              <a:rPr lang="hy-AM" sz="16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 գործատու և 305 աշխատանք փնտրող քաղաքացի</a:t>
            </a:r>
            <a:endParaRPr lang="en-US" sz="1600" b="1" i="1" dirty="0"/>
          </a:p>
        </p:txBody>
      </p:sp>
      <p:sp>
        <p:nvSpPr>
          <p:cNvPr id="5" name="Up Arrow 4"/>
          <p:cNvSpPr/>
          <p:nvPr/>
        </p:nvSpPr>
        <p:spPr>
          <a:xfrm>
            <a:off x="469412" y="6340839"/>
            <a:ext cx="216711" cy="284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11 ծրագրերի ՄԳ  ՎԵրլուծությունը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indent="-304800"/>
            <a:r>
              <a:rPr lang="hy-AM" sz="2400" i="1" dirty="0"/>
              <a:t>Ծրագրի ուժեղ կողմերը, </a:t>
            </a:r>
          </a:p>
          <a:p>
            <a:pPr marL="1371600" indent="-304800"/>
            <a:r>
              <a:rPr lang="hy-AM" sz="2400" i="1" dirty="0"/>
              <a:t>Ծրագրի թույլ կողմերն ու մարտահրավերները</a:t>
            </a:r>
          </a:p>
          <a:p>
            <a:pPr marL="1371600" indent="-304800"/>
            <a:r>
              <a:rPr lang="hy-AM" sz="2400" i="1" dirty="0"/>
              <a:t>Ծրագրի ծախսարդյունավետությունը</a:t>
            </a:r>
          </a:p>
          <a:p>
            <a:pPr marL="1371600" indent="-304800"/>
            <a:r>
              <a:rPr lang="hy-AM" sz="2400" i="1" dirty="0"/>
              <a:t>Հնարավորությունները</a:t>
            </a:r>
          </a:p>
          <a:p>
            <a:pPr marL="1371600" indent="-304800"/>
            <a:r>
              <a:rPr lang="hy-AM" sz="2400" i="1" dirty="0"/>
              <a:t>Առաջարկություններ</a:t>
            </a:r>
          </a:p>
          <a:p>
            <a:pPr marL="1371600" indent="-304800"/>
            <a:r>
              <a:rPr lang="hy-AM" sz="2400" i="1" dirty="0"/>
              <a:t>Եզրակացություն և 2018 թվականի համար օպտիմալ ծածկույթի </a:t>
            </a:r>
            <a:r>
              <a:rPr lang="hy-AM" sz="2400" i="1" dirty="0" smtClean="0"/>
              <a:t>կանխատեսում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471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12" y="495446"/>
            <a:ext cx="11029616" cy="1338843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</a:t>
            </a:r>
            <a:r>
              <a:rPr lang="hy-AM" dirty="0"/>
              <a:t>1։ Աշխատաշուկայում անմրցունակ անձանց հարմար աշխատանքի տեղավորման նպատակով  գործատուներին այցելության համար դրամական օգնության </a:t>
            </a:r>
            <a:r>
              <a:rPr lang="hy-AM" dirty="0" smtClean="0"/>
              <a:t>տրամադրում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810" y="2203621"/>
            <a:ext cx="6280763" cy="205920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400" dirty="0">
                <a:latin typeface="Sylfaen" panose="010A0502050306030303" pitchFamily="18" charset="0"/>
              </a:rPr>
              <a:t>Հ</a:t>
            </a:r>
            <a:r>
              <a:rPr lang="hy-AM" sz="1400" dirty="0" smtClean="0">
                <a:latin typeface="Sylfaen" panose="010A0502050306030303" pitchFamily="18" charset="0"/>
              </a:rPr>
              <a:t>ատկացվող </a:t>
            </a:r>
            <a:r>
              <a:rPr lang="hy-AM" sz="1400" dirty="0">
                <a:latin typeface="Sylfaen" panose="010A0502050306030303" pitchFamily="18" charset="0"/>
              </a:rPr>
              <a:t>տրանսպորտային ծախսերի փոխհատուցումը, </a:t>
            </a:r>
            <a:r>
              <a:rPr lang="hy-AM" sz="1400" dirty="0" smtClean="0">
                <a:latin typeface="Sylfaen" panose="010A0502050306030303" pitchFamily="18" charset="0"/>
              </a:rPr>
              <a:t>պատշաճ </a:t>
            </a:r>
            <a:r>
              <a:rPr lang="hy-AM" sz="1400" dirty="0">
                <a:latin typeface="Sylfaen" panose="010A0502050306030303" pitchFamily="18" charset="0"/>
              </a:rPr>
              <a:t>կերպով գործատուին </a:t>
            </a:r>
            <a:r>
              <a:rPr lang="hy-AM" sz="1400" dirty="0" smtClean="0">
                <a:latin typeface="Sylfaen" panose="010A0502050306030303" pitchFamily="18" charset="0"/>
              </a:rPr>
              <a:t>ներկայանանալի տեսք </a:t>
            </a:r>
            <a:r>
              <a:rPr lang="hy-AM" sz="1400" dirty="0">
                <a:latin typeface="Sylfaen" panose="010A0502050306030303" pitchFamily="18" charset="0"/>
              </a:rPr>
              <a:t>ունենալու հնարավորությունը նպաստում է, որ աշխատաշուկայում անմրցունակ անձը կարողանա հանդիպել և շփումների մեջ մտնել գործատուի հետ, ներկայացնել իր կարողությունները և հմտությունները</a:t>
            </a:r>
            <a:r>
              <a:rPr lang="hy-AM" sz="1400" dirty="0" smtClean="0">
                <a:latin typeface="Sylfaen" panose="010A0502050306030303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hy-AM" sz="1400" b="1" dirty="0">
                <a:latin typeface="Sylfaen" panose="010A0502050306030303" pitchFamily="18" charset="0"/>
              </a:rPr>
              <a:t>Աշխատանքի տեղավորման մակարդակը 2016թ. կազմել է  35,7%</a:t>
            </a:r>
            <a:r>
              <a:rPr lang="hy-AM" sz="1400" dirty="0">
                <a:latin typeface="Sylfaen" panose="010A0502050306030303" pitchFamily="18" charset="0"/>
              </a:rPr>
              <a:t> </a:t>
            </a:r>
            <a:endParaRPr lang="hy-AM" sz="1400" dirty="0" smtClean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400" b="1" dirty="0" smtClean="0">
                <a:latin typeface="Sylfaen" panose="010A0502050306030303" pitchFamily="18" charset="0"/>
              </a:rPr>
              <a:t>ծ</a:t>
            </a:r>
            <a:r>
              <a:rPr lang="hy-AM" sz="1400" dirty="0" smtClean="0">
                <a:latin typeface="Sylfaen" panose="010A0502050306030303" pitchFamily="18" charset="0"/>
              </a:rPr>
              <a:t>րագիրն </a:t>
            </a:r>
            <a:r>
              <a:rPr lang="hy-AM" sz="1400" dirty="0">
                <a:latin typeface="Sylfaen" panose="010A0502050306030303" pitchFamily="18" charset="0"/>
              </a:rPr>
              <a:t>օգտակար է եղել հարցմանը մասնակից շահառուների մոտ 80%-ի և գործատուների 85%-ի </a:t>
            </a:r>
            <a:r>
              <a:rPr lang="hy-AM" sz="1400" dirty="0" smtClean="0">
                <a:latin typeface="Sylfaen" panose="010A0502050306030303" pitchFamily="18" charset="0"/>
              </a:rPr>
              <a:t>համար</a:t>
            </a:r>
          </a:p>
          <a:p>
            <a:pPr>
              <a:spcAft>
                <a:spcPts val="0"/>
              </a:spcAft>
            </a:pPr>
            <a:r>
              <a:rPr lang="hy-AM" sz="1400" b="1" i="1" dirty="0">
                <a:latin typeface="Sylfaen" panose="010A0502050306030303" pitchFamily="18" charset="0"/>
              </a:rPr>
              <a:t>Ծրագրի ԿԶԳ-ը կազմել է 31.9%  թիրախավորված 30%-ի </a:t>
            </a:r>
            <a:r>
              <a:rPr lang="hy-AM" sz="1400" b="1" i="1" dirty="0" smtClean="0">
                <a:latin typeface="Sylfaen" panose="010A0502050306030303" pitchFamily="18" charset="0"/>
              </a:rPr>
              <a:t>համեմատ</a:t>
            </a:r>
            <a:endParaRPr lang="en-US" sz="1400" dirty="0">
              <a:latin typeface="Sylfaen" panose="010A050205030603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810" y="1834289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71312" y="4327926"/>
            <a:ext cx="5765101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6" name="Rectangle 5"/>
          <p:cNvSpPr/>
          <p:nvPr/>
        </p:nvSpPr>
        <p:spPr>
          <a:xfrm>
            <a:off x="7252044" y="1871986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7" name="Rectangle 6"/>
          <p:cNvSpPr/>
          <p:nvPr/>
        </p:nvSpPr>
        <p:spPr>
          <a:xfrm>
            <a:off x="8026475" y="3927358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8811" y="4697258"/>
            <a:ext cx="6239666" cy="201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hy-AM" sz="1200" dirty="0"/>
              <a:t>կարողությունների զարգացման բաղադրիչ չի </a:t>
            </a:r>
            <a:r>
              <a:rPr lang="hy-AM" sz="1200" dirty="0" smtClean="0"/>
              <a:t>պարունակում</a:t>
            </a:r>
          </a:p>
          <a:p>
            <a:pPr lvl="0">
              <a:spcAft>
                <a:spcPts val="0"/>
              </a:spcAft>
            </a:pPr>
            <a:r>
              <a:rPr lang="hy-AM" sz="1200" dirty="0"/>
              <a:t>2016 թվականին ծախսվել են ծրագրի համար հատկացված միջոցների 80.3%-ը, մինչդեռ ծրագրում ընդգրկված շահառուները 2016թ. կազմել են խորհրդատվություն ստացած և ծրագրում ընդգրկվելու ցանկություն հայտնած աշխատանք փնտրող անձանց 38.2%-ը միայն: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hy-AM" sz="1200" b="1" i="1" dirty="0"/>
              <a:t>Խնդրահարույց է ծրագրի շրջանակներում գործատուներին այցելելու նպատակով կազմակերպված ուղեգրումների և գործատուներին փաստացի այցելությունների միջև եղած խզումը</a:t>
            </a:r>
            <a:r>
              <a:rPr lang="hy-AM" sz="1200" dirty="0"/>
              <a:t>. </a:t>
            </a:r>
            <a:endParaRPr lang="hy-AM" sz="1200" dirty="0" smtClean="0"/>
          </a:p>
          <a:p>
            <a:pPr>
              <a:spcAft>
                <a:spcPts val="0"/>
              </a:spcAft>
            </a:pPr>
            <a:r>
              <a:rPr lang="hy-AM" sz="1200" b="1" i="1" dirty="0"/>
              <a:t>Թիրախների սահմանումը ևս ծրագրի արդյունավետ իրականացման մարտահրավերներից է</a:t>
            </a:r>
            <a:r>
              <a:rPr lang="hy-AM" sz="1200" dirty="0"/>
              <a:t>.</a:t>
            </a:r>
            <a:endParaRPr lang="hy-AM" sz="12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6832316" y="2304825"/>
            <a:ext cx="4886196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շրջանակներում աշխատանքի տեղավորվածների միայն 31.9%-ը կամ 490 շահառու է պահպանել աշխատանքը առնվազն 15 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ամիս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աշխատանքի տեղավորված և կայուն զբաղվածությամբ ապահովված մեկ շահառուի հաշվով ծախսը կազմել է միջին հաշվով 11633 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դրամ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արդյունք-ծախսեր հաշվեկշիռը կազմում է 136.8 մլն դրամ</a:t>
            </a:r>
            <a:endParaRPr lang="en-US" sz="1400" dirty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88721" y="4296690"/>
            <a:ext cx="537338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Ծրագիրը գնահատվում է դրական և առաջարկվում է այն ներառել հաջորդ տարվա ամենամյա ծրագրում`համապատասխան փոփոխություններ և լրամշակումներ կատարելուց հետո։ 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Մասնավորապես, առաջարկվում է ծրագրի մասնակիցների թիվը սահմանել 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՝ 2184-ի փոխարեն, 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ուղեգրումների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օպտիմալ 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թիվը երեք ամսվա համար՝ 5, պլանավորված </a:t>
            </a:r>
            <a:r>
              <a:rPr lang="en-US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-ի փոխարեն, իսկ մեկ այցելության համար վճարվող գումարը՝ 5000 դրամ, պլանավորված 2000 –ի փոխարեն, որի արդյունքում 2016թ պլանավորված 65,124 միլիոն գումարը կնվազի մինչև 32.5 միլիոն։ Որպես ակնկալվող արդյունք կավելանա աշխատանքի տեղավորումը՝ 2 անգամ։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61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2։ </a:t>
            </a:r>
            <a:r>
              <a:rPr lang="hy-AM" dirty="0"/>
              <a:t>Աշխատաշուկայում անմրցունակ անձանց հարմար աշխատանքի տեղավորման նպատակով  գործատուներին </a:t>
            </a:r>
            <a:r>
              <a:rPr lang="hy-AM" dirty="0" smtClean="0"/>
              <a:t>միանվագ փոխհատուցում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3459" y="2021531"/>
            <a:ext cx="5582541" cy="1596870"/>
          </a:xfrm>
          <a:prstGeom prst="rect">
            <a:avLst/>
          </a:prstGeom>
          <a:solidFill>
            <a:srgbClr val="FBEF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/>
                </a:solidFill>
              </a:rPr>
              <a:t>Ենթածրագիր</a:t>
            </a:r>
            <a:r>
              <a:rPr lang="ru-RU" b="1" dirty="0">
                <a:solidFill>
                  <a:schemeClr val="tx1"/>
                </a:solidFill>
              </a:rPr>
              <a:t> 1. </a:t>
            </a:r>
            <a:r>
              <a:rPr lang="en-US" b="1" dirty="0" err="1">
                <a:solidFill>
                  <a:schemeClr val="tx1"/>
                </a:solidFill>
              </a:rPr>
              <a:t>Աշխատաշուկայում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անմրցունակ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անձանց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աշխատանքային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ունակությունների</a:t>
            </a:r>
            <a:r>
              <a:rPr lang="en-US" b="1" dirty="0">
                <a:solidFill>
                  <a:schemeClr val="tx1"/>
                </a:solidFill>
              </a:rPr>
              <a:t> և </a:t>
            </a:r>
            <a:r>
              <a:rPr lang="en-US" b="1" dirty="0" err="1">
                <a:solidFill>
                  <a:schemeClr val="tx1"/>
                </a:solidFill>
              </a:rPr>
              <a:t>կարողությունների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ձեռքբերման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համար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միանվագ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փոխհատուցում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գործատուին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3459" y="4440655"/>
            <a:ext cx="11221341" cy="2062887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af-ZA" sz="1400" b="1" dirty="0"/>
              <a:t>Երկու ենթածրագրերի դեպքում էլ ԿԶ</a:t>
            </a:r>
            <a:r>
              <a:rPr lang="hy-AM" sz="1400" b="1" dirty="0"/>
              <a:t>Գ</a:t>
            </a:r>
            <a:r>
              <a:rPr lang="af-ZA" sz="1400" b="1" dirty="0"/>
              <a:t>-ի փաստացի մակարդակը գերազանցում է թիրախային մակարդակը՝ Ենթածրագիր 1-ի դեպքում 2.7 անգամ, իսկ ենթածրագիր 2- դեպքում՝ 2.4 անգամ</a:t>
            </a:r>
            <a:r>
              <a:rPr lang="af-ZA" sz="1400" b="1" dirty="0" smtClean="0"/>
              <a:t>:</a:t>
            </a:r>
            <a:endParaRPr lang="hy-AM" sz="1400" b="1" dirty="0" smtClean="0"/>
          </a:p>
          <a:p>
            <a:pPr>
              <a:spcAft>
                <a:spcPts val="0"/>
              </a:spcAft>
            </a:pPr>
            <a:r>
              <a:rPr lang="hy-AM" sz="1400" dirty="0"/>
              <a:t>բխում է </a:t>
            </a:r>
            <a:r>
              <a:rPr lang="af-ZA" sz="1400" dirty="0"/>
              <a:t>աշխատաշուկայում անմրցունակ անձ</a:t>
            </a:r>
            <a:r>
              <a:rPr lang="hy-AM" sz="1400" dirty="0"/>
              <a:t>անց զբաղվածության ապահովման ռազմավարությունից և հիմնականում թիրախավորում է հաշմանդամություն ունեցող անձանց զբաղվածության </a:t>
            </a:r>
            <a:r>
              <a:rPr lang="hy-AM" sz="1400" dirty="0" smtClean="0"/>
              <a:t>ապահովումը</a:t>
            </a:r>
          </a:p>
          <a:p>
            <a:pPr>
              <a:spcAft>
                <a:spcPts val="0"/>
              </a:spcAft>
            </a:pPr>
            <a:r>
              <a:rPr lang="af-ZA" sz="1400" dirty="0"/>
              <a:t>ենթածրագիր 1-ի ֆինանսական ռեսուրսների գրեթե ամբողջական 97,9% </a:t>
            </a:r>
            <a:r>
              <a:rPr lang="af-ZA" sz="1400" dirty="0" smtClean="0"/>
              <a:t>օգտագործում </a:t>
            </a:r>
            <a:r>
              <a:rPr lang="af-ZA" sz="1400" dirty="0"/>
              <a:t>և դրան համապատասխան ծրագրում շահառուների ընդգրկման կատարողականի 98,8% </a:t>
            </a:r>
            <a:r>
              <a:rPr lang="af-ZA" sz="1400" dirty="0" smtClean="0"/>
              <a:t>ապահովում, </a:t>
            </a:r>
            <a:r>
              <a:rPr lang="af-ZA" sz="1400" dirty="0"/>
              <a:t>որոնց թվում </a:t>
            </a:r>
            <a:r>
              <a:rPr lang="af-ZA" sz="1400" dirty="0" smtClean="0"/>
              <a:t>երիտասարդներ </a:t>
            </a:r>
            <a:r>
              <a:rPr lang="af-ZA" sz="1400" dirty="0"/>
              <a:t>(9%), </a:t>
            </a:r>
            <a:r>
              <a:rPr lang="af-ZA" sz="1400" dirty="0" smtClean="0"/>
              <a:t>կանայք </a:t>
            </a:r>
            <a:r>
              <a:rPr lang="af-ZA" sz="1400" dirty="0"/>
              <a:t>(70</a:t>
            </a:r>
            <a:r>
              <a:rPr lang="af-ZA" sz="1400" dirty="0" smtClean="0"/>
              <a:t>%)</a:t>
            </a:r>
            <a:endParaRPr lang="hy-AM" sz="1400" dirty="0" smtClean="0"/>
          </a:p>
          <a:p>
            <a:pPr>
              <a:spcAft>
                <a:spcPts val="0"/>
              </a:spcAft>
            </a:pPr>
            <a:r>
              <a:rPr lang="hy-AM" sz="1400" dirty="0" smtClean="0"/>
              <a:t>Մ</a:t>
            </a:r>
            <a:r>
              <a:rPr lang="af-ZA" sz="1400" dirty="0" smtClean="0"/>
              <a:t>եկ տար</a:t>
            </a:r>
            <a:r>
              <a:rPr lang="hy-AM" sz="1400" dirty="0" smtClean="0"/>
              <a:t>վա ընթացքում </a:t>
            </a:r>
            <a:r>
              <a:rPr lang="af-ZA" sz="1400" dirty="0" smtClean="0"/>
              <a:t>ծրագրից </a:t>
            </a:r>
            <a:r>
              <a:rPr lang="af-ZA" sz="1400" dirty="0"/>
              <a:t>դուրս եկածների </a:t>
            </a:r>
            <a:r>
              <a:rPr lang="af-ZA" sz="1400" b="1" dirty="0"/>
              <a:t>30%-ը </a:t>
            </a:r>
            <a:r>
              <a:rPr lang="af-ZA" sz="1400" b="1" dirty="0" smtClean="0"/>
              <a:t>ինքնուրույն </a:t>
            </a:r>
            <a:r>
              <a:rPr lang="af-ZA" sz="1400" b="1" dirty="0"/>
              <a:t>տեղավորվել է աշխատանքի, ինչը վկայում է, որ նրանց ունակությունները և կարողությունները ունեցել են որոշակի զարգացում և այդ անձինք ինքնուրույն անցել են ավելի հարմար աշխատանքի: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81192" y="3860195"/>
            <a:ext cx="4246998" cy="33855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hy-AM" sz="1600" b="1" i="1" dirty="0"/>
              <a:t>Ծրագրի ուժեղ կողմերը</a:t>
            </a:r>
            <a:endParaRPr lang="en-US" sz="1600" b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9848" y="5783562"/>
            <a:ext cx="7026281" cy="1074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endParaRPr lang="hy-AM" sz="1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237481" y="2021531"/>
            <a:ext cx="5497319" cy="1596757"/>
          </a:xfrm>
          <a:prstGeom prst="rect">
            <a:avLst/>
          </a:prstGeom>
          <a:solidFill>
            <a:srgbClr val="FBEF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en-US" b="1" dirty="0" err="1">
                <a:solidFill>
                  <a:schemeClr val="tx1"/>
                </a:solidFill>
              </a:rPr>
              <a:t>Ենթածրագիր</a:t>
            </a:r>
            <a:r>
              <a:rPr lang="ru-RU" b="1" dirty="0">
                <a:solidFill>
                  <a:schemeClr val="tx1"/>
                </a:solidFill>
              </a:rPr>
              <a:t> 2. </a:t>
            </a:r>
            <a:r>
              <a:rPr lang="en-US" b="1" dirty="0" err="1">
                <a:solidFill>
                  <a:schemeClr val="tx1"/>
                </a:solidFill>
              </a:rPr>
              <a:t>Աշխատաշուկայում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անմրցունակ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հաշմանդամություն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ունեցող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անձանց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աշխատատեղի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հարմարեցման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համար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միանվագ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փոխհատուցում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գործատուին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8745730">
            <a:off x="3627254" y="1794126"/>
            <a:ext cx="494676" cy="235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553410">
            <a:off x="8738802" y="1782900"/>
            <a:ext cx="494676" cy="235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2։ </a:t>
            </a:r>
            <a:r>
              <a:rPr lang="hy-AM" dirty="0"/>
              <a:t>Աշխատաշուկայում անմրցունակ անձանց հարմար աշխատանքի տեղավորման նպատակով  գործատուներին </a:t>
            </a:r>
            <a:r>
              <a:rPr lang="hy-AM" dirty="0" smtClean="0"/>
              <a:t>միանվագ փոխհատուցում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587" y="2372581"/>
            <a:ext cx="5514808" cy="367830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y-AM" dirty="0"/>
              <a:t>Ծրագրի իրականացման նպատակով հատկացված միջոցները ծախսվում են ոչ ամբողջ ծավալով, </a:t>
            </a:r>
            <a:r>
              <a:rPr lang="af-ZA" dirty="0"/>
              <a:t>հատկապես Ենթածրագիր 2-ի դեպքում՝ 28.1%</a:t>
            </a:r>
            <a:r>
              <a:rPr lang="hy-AM" dirty="0"/>
              <a:t>։ </a:t>
            </a:r>
            <a:endParaRPr lang="en-US" dirty="0"/>
          </a:p>
          <a:p>
            <a:pPr lvl="0"/>
            <a:r>
              <a:rPr lang="hy-AM" dirty="0"/>
              <a:t>Առկա է է</a:t>
            </a:r>
            <a:r>
              <a:rPr lang="af-ZA" dirty="0"/>
              <a:t>ական խզում ծրագրին մասնակցել ցանկացողների և ծրագրում փաստացի ընդգրկվածների թվաքանակների միջև.՝ </a:t>
            </a:r>
            <a:r>
              <a:rPr lang="hy-AM" dirty="0"/>
              <a:t>ծրագրի ենթածրագիր 1-ում մասնակցելու ցանկություն է հայտնել  4570 անձ, իսկ մասնակցել </a:t>
            </a:r>
            <a:r>
              <a:rPr lang="en-US" dirty="0"/>
              <a:t>է</a:t>
            </a:r>
            <a:r>
              <a:rPr lang="hy-AM" dirty="0"/>
              <a:t>  </a:t>
            </a:r>
            <a:r>
              <a:rPr lang="hy-AM" b="1" dirty="0"/>
              <a:t>ընդամենը 711-ը կամ 15,6 տոկոսը,</a:t>
            </a:r>
            <a:r>
              <a:rPr lang="hy-AM" dirty="0"/>
              <a:t> այդ թվում 51-ը հաշմանդամություն ունեցող անձ։ Իսկ Ենթածրագիր 2-ի մասով ծրագրին մասնակցելու ցանկություն հայտնել է 219 հաշմանդամություն ունեցող անձ</a:t>
            </a:r>
            <a:r>
              <a:rPr lang="hy-AM" b="1" dirty="0"/>
              <a:t>, սակայն փաստացի մասնակել է  միայն 21-ը կամ 9,6 տոկոսը</a:t>
            </a:r>
            <a:r>
              <a:rPr lang="hy-AM" dirty="0"/>
              <a:t>։ </a:t>
            </a:r>
            <a:endParaRPr lang="en-US" dirty="0"/>
          </a:p>
          <a:p>
            <a:r>
              <a:rPr lang="af-ZA" dirty="0"/>
              <a:t>Խնդիրը հատկապես համագործակցող գործատուներ գտնել</a:t>
            </a:r>
            <a:r>
              <a:rPr lang="hy-AM" dirty="0"/>
              <a:t>ն է</a:t>
            </a:r>
            <a:r>
              <a:rPr lang="af-ZA" dirty="0"/>
              <a:t>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587" y="1927751"/>
            <a:ext cx="563841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9" name="Rectangle 8"/>
          <p:cNvSpPr/>
          <p:nvPr/>
        </p:nvSpPr>
        <p:spPr>
          <a:xfrm>
            <a:off x="6655749" y="2003249"/>
            <a:ext cx="4571399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15502" y="5191037"/>
            <a:ext cx="419502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64384" y="4671558"/>
            <a:ext cx="4563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400" dirty="0" smtClean="0"/>
              <a:t>․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000143" y="5683852"/>
            <a:ext cx="6615659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b="1" dirty="0"/>
              <a:t>Ծրագիրը նպատակահարմար է պահպանել ու շարունակել վարչարարության որոշակի բարելավմամբ՝ հատկապես վերանայելով ծրագրի թիրախային ցուցանիշները</a:t>
            </a:r>
            <a:r>
              <a:rPr lang="hy-AM" sz="1200" dirty="0"/>
              <a:t>։ Ծրագրում մասնակցող գործատուների օպտիմալ թիվը կարող է լինել </a:t>
            </a:r>
            <a:r>
              <a:rPr lang="hy-AM" sz="1200" dirty="0" smtClean="0"/>
              <a:t>1000-1300</a:t>
            </a:r>
            <a:r>
              <a:rPr lang="hy-AM" sz="1200" dirty="0"/>
              <a:t>, իսկ ծրագրում ներառված շահառուների թիվը կարող է տատանվել </a:t>
            </a:r>
            <a:r>
              <a:rPr lang="hy-AM" sz="1200" dirty="0" smtClean="0"/>
              <a:t>1200-1600 </a:t>
            </a:r>
            <a:r>
              <a:rPr lang="hy-AM" sz="1200" dirty="0"/>
              <a:t>անձի սահմաններում։ Բարելավել ծրագրի մասին հանրային իրազեկումը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1200" dirty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2542539"/>
            <a:ext cx="55913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400" i="1" u="sng" dirty="0"/>
              <a:t>Ենթածրաիր 1-ի  </a:t>
            </a:r>
            <a:r>
              <a:rPr lang="hy-AM" sz="1400" dirty="0"/>
              <a:t>իրականացման ծախսերը փոխհատուցվում են համարյա նույնությամբ․ արդյունք-ծախսեր հաշվեկշիռը կազմում է 4.4 մլն դրամ</a:t>
            </a:r>
            <a:r>
              <a:rPr lang="hy-AM" sz="1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400" i="1" u="sng" dirty="0"/>
              <a:t>Ենթածրագիր 2-ի դեպքում</a:t>
            </a:r>
            <a:r>
              <a:rPr lang="hy-AM" sz="1400" dirty="0"/>
              <a:t>. ծրագրի իրականացման նպատակով ծախսված 9.7 մլն դրամի դիմաց 21 հաշմանդամություն ունցող անձանց համար հարմարեցվել են աշխատատեղեր գործատուների </a:t>
            </a:r>
            <a:r>
              <a:rPr lang="hy-AM" sz="1400" dirty="0" smtClean="0"/>
              <a:t>մոտ։ </a:t>
            </a:r>
            <a:r>
              <a:rPr lang="hy-AM" sz="1400" b="1" i="1" dirty="0"/>
              <a:t>ծրագիրն ունի հաշմանդամություն ունեցող անձանց՝ հասարակությանն ինտեգրվելու և հավասար իրավունքներ ու պայմաններ ապահովելու առաքելություն, որն իր դրական ազդեցությունը կարող է ապահովել երկարաժամկետ հեռանկարում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51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3։ </a:t>
            </a:r>
            <a:r>
              <a:rPr lang="en-US" dirty="0" err="1"/>
              <a:t>Ձեռք</a:t>
            </a:r>
            <a:r>
              <a:rPr lang="en-US" dirty="0"/>
              <a:t> </a:t>
            </a:r>
            <a:r>
              <a:rPr lang="en-US" dirty="0" err="1"/>
              <a:t>բերված</a:t>
            </a:r>
            <a:r>
              <a:rPr lang="en-US" dirty="0"/>
              <a:t> </a:t>
            </a:r>
            <a:r>
              <a:rPr lang="en-US" dirty="0" err="1"/>
              <a:t>մասնագիտությամբ</a:t>
            </a:r>
            <a:r>
              <a:rPr lang="en-US" dirty="0"/>
              <a:t> </a:t>
            </a:r>
            <a:r>
              <a:rPr lang="en-US" dirty="0" err="1"/>
              <a:t>մասնագիտական</a:t>
            </a:r>
            <a:r>
              <a:rPr lang="en-US" dirty="0"/>
              <a:t> </a:t>
            </a:r>
            <a:r>
              <a:rPr lang="en-US" dirty="0" err="1"/>
              <a:t>աշխատանքային</a:t>
            </a:r>
            <a:r>
              <a:rPr lang="en-US" dirty="0"/>
              <a:t> </a:t>
            </a:r>
            <a:r>
              <a:rPr lang="en-US" dirty="0" err="1"/>
              <a:t>փորձ</a:t>
            </a:r>
            <a:r>
              <a:rPr lang="en-US" dirty="0"/>
              <a:t> </a:t>
            </a:r>
            <a:r>
              <a:rPr lang="en-US" dirty="0" err="1"/>
              <a:t>ձեռք</a:t>
            </a:r>
            <a:r>
              <a:rPr lang="en-US" dirty="0"/>
              <a:t> </a:t>
            </a:r>
            <a:r>
              <a:rPr lang="en-US" dirty="0" err="1"/>
              <a:t>բերելու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գործազուրկներին</a:t>
            </a:r>
            <a:r>
              <a:rPr lang="en-US" dirty="0"/>
              <a:t> </a:t>
            </a:r>
            <a:r>
              <a:rPr lang="en-US" dirty="0" err="1"/>
              <a:t>աջակցության</a:t>
            </a:r>
            <a:r>
              <a:rPr lang="en-US" dirty="0"/>
              <a:t> </a:t>
            </a:r>
            <a:r>
              <a:rPr lang="en-US" dirty="0" err="1" smtClean="0"/>
              <a:t>տրամադրում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1192" y="2307315"/>
            <a:ext cx="6653497" cy="3275277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af-ZA" sz="1400" b="1" i="1" dirty="0"/>
              <a:t>Ծրագիրն ուղղված է</a:t>
            </a:r>
            <a:r>
              <a:rPr lang="af-ZA" sz="1400" b="1" dirty="0"/>
              <a:t> </a:t>
            </a:r>
            <a:r>
              <a:rPr lang="hy-AM" sz="1400" dirty="0"/>
              <a:t>մասնագիտական որակավորում ունեցող </a:t>
            </a:r>
            <a:r>
              <a:rPr lang="af-ZA" sz="1400" b="1" dirty="0"/>
              <a:t>առաջին անգամ աշխատաշուկա մուտք գործող երիտասարդների գործազրկության նվազեցմանը</a:t>
            </a:r>
            <a:r>
              <a:rPr lang="af-ZA" sz="1400" dirty="0"/>
              <a:t>, </a:t>
            </a:r>
            <a:r>
              <a:rPr lang="af-ZA" sz="1400" dirty="0" smtClean="0"/>
              <a:t>երիտասարդ </a:t>
            </a:r>
            <a:r>
              <a:rPr lang="af-ZA" sz="1400" dirty="0"/>
              <a:t>մասնագետների միգրացիայի կանխարգելմանը: </a:t>
            </a:r>
            <a:r>
              <a:rPr lang="af-ZA" sz="1200" b="1" i="1" dirty="0"/>
              <a:t>Ծրագրում ընդգրկված երիտասարդը ձեռք է բերում մասնագիտական աշխատանքային փորձ, իսկ գործատուի համար ստեղծվում </a:t>
            </a:r>
            <a:r>
              <a:rPr lang="hy-AM" sz="1200" b="1" i="1" dirty="0"/>
              <a:t>է </a:t>
            </a:r>
            <a:r>
              <a:rPr lang="af-ZA" sz="1200" b="1" i="1" dirty="0"/>
              <a:t>երիտասարդ մասնագետի ընտրության հնարավորություն</a:t>
            </a:r>
            <a:r>
              <a:rPr lang="af-ZA" sz="1400" b="1" dirty="0"/>
              <a:t>:</a:t>
            </a:r>
            <a:endParaRPr lang="en-US" sz="1400" dirty="0"/>
          </a:p>
          <a:p>
            <a:pPr>
              <a:spcAft>
                <a:spcPts val="0"/>
              </a:spcAft>
            </a:pPr>
            <a:r>
              <a:rPr lang="hy-AM" sz="1400" dirty="0"/>
              <a:t>Բարձր է </a:t>
            </a:r>
            <a:r>
              <a:rPr lang="hy-AM" sz="1400" b="1" i="1" dirty="0" smtClean="0"/>
              <a:t>ԿԶԳ՝ </a:t>
            </a:r>
            <a:r>
              <a:rPr lang="hy-AM" sz="1400" b="1" i="1" dirty="0"/>
              <a:t>81.2% սահմանված 30%-ի դիմաց: </a:t>
            </a:r>
            <a:endParaRPr lang="hy-AM" sz="1400" b="1" i="1" dirty="0" smtClean="0"/>
          </a:p>
          <a:p>
            <a:pPr lvl="0">
              <a:spcAft>
                <a:spcPts val="0"/>
              </a:spcAft>
            </a:pPr>
            <a:r>
              <a:rPr lang="hy-AM" sz="1400" dirty="0"/>
              <a:t>Կ</a:t>
            </a:r>
            <a:r>
              <a:rPr lang="hy-AM" sz="1400" dirty="0" smtClean="0"/>
              <a:t>նքվել </a:t>
            </a:r>
            <a:r>
              <a:rPr lang="hy-AM" sz="1400" dirty="0"/>
              <a:t>են 466 աշխատանքային </a:t>
            </a:r>
            <a:r>
              <a:rPr lang="hy-AM" sz="1400" dirty="0" smtClean="0"/>
              <a:t>պայմանագրեր -տեղավորվել</a:t>
            </a:r>
            <a:r>
              <a:rPr lang="af-ZA" sz="1400" dirty="0" smtClean="0"/>
              <a:t> </a:t>
            </a:r>
            <a:r>
              <a:rPr lang="af-ZA" sz="1400" dirty="0"/>
              <a:t>են աշխատանքի</a:t>
            </a:r>
            <a:r>
              <a:rPr lang="hy-AM" sz="1400" dirty="0"/>
              <a:t> </a:t>
            </a:r>
            <a:r>
              <a:rPr lang="hy-AM" sz="1400" dirty="0" smtClean="0"/>
              <a:t>ծրագրում </a:t>
            </a:r>
            <a:r>
              <a:rPr lang="hy-AM" sz="1400" dirty="0"/>
              <a:t>ընդգրկվածների 96.5%-</a:t>
            </a:r>
            <a:r>
              <a:rPr lang="hy-AM" sz="1400" dirty="0" smtClean="0"/>
              <a:t>ը՝ 3.5 </a:t>
            </a:r>
            <a:r>
              <a:rPr lang="hy-AM" sz="1400" dirty="0"/>
              <a:t>անգամ ավելի, քանի 2015 թ.։ </a:t>
            </a:r>
            <a:endParaRPr lang="hy-AM" sz="1400" dirty="0" smtClean="0"/>
          </a:p>
          <a:p>
            <a:pPr lvl="0">
              <a:spcAft>
                <a:spcPts val="0"/>
              </a:spcAft>
            </a:pPr>
            <a:r>
              <a:rPr lang="hy-AM" sz="1400" b="1" i="1" dirty="0" smtClean="0"/>
              <a:t>Փաստացի </a:t>
            </a:r>
            <a:r>
              <a:rPr lang="hy-AM" sz="1400" b="1" i="1" dirty="0"/>
              <a:t>1% ավել ծախսված միջոցները բերել են աշխատանքի տեղավորվածների թվաքանակի </a:t>
            </a:r>
            <a:r>
              <a:rPr lang="hy-AM" sz="1400" b="1" i="1" dirty="0" smtClean="0"/>
              <a:t>8.6</a:t>
            </a:r>
            <a:r>
              <a:rPr lang="hy-AM" sz="1400" b="1" i="1" dirty="0"/>
              <a:t>% աճի </a:t>
            </a:r>
            <a:r>
              <a:rPr lang="hy-AM" sz="1400" b="1" i="1" dirty="0" smtClean="0"/>
              <a:t>2015 թ-ի համեմատ</a:t>
            </a:r>
            <a:endParaRPr lang="en-US" sz="1400" dirty="0"/>
          </a:p>
          <a:p>
            <a:pPr>
              <a:spcAft>
                <a:spcPts val="0"/>
              </a:spcAft>
            </a:pPr>
            <a:r>
              <a:rPr lang="hy-AM" sz="1400" b="1" dirty="0"/>
              <a:t>Պահանջարկը ծրագրի նկատմամբ բարձր է. 2016 թ. աշխատանք փնտրող 1238 քաղաքացիներ հայտնել են աշխատանքային պրակտիկա անցնելու ցանկություն</a:t>
            </a:r>
            <a:r>
              <a:rPr lang="hy-AM" sz="1400" dirty="0"/>
              <a:t>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81192" y="1898253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59179" y="5635932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6143" y="1864445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814300" y="4760575"/>
            <a:ext cx="2614818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3048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25300" y="4887313"/>
            <a:ext cx="7390753" cy="201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endParaRPr lang="hy-AM" sz="1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128698" y="2267585"/>
            <a:ext cx="4915954" cy="24929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/>
              <a:t>Ծախսված </a:t>
            </a:r>
            <a:r>
              <a:rPr lang="hy-AM" sz="1200" dirty="0"/>
              <a:t>142.9 մլն դրամի դիմաց աշխատանքի է տեղավորվել 466 </a:t>
            </a:r>
            <a:r>
              <a:rPr lang="hy-AM" sz="1200" dirty="0" smtClean="0"/>
              <a:t>մարդ,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/>
              <a:t>80%-ը կամ 373 շահառու  պահպանել է աշխատանքը առնվազն 12 </a:t>
            </a:r>
            <a:r>
              <a:rPr lang="hy-AM" sz="1200" dirty="0" smtClean="0"/>
              <a:t>ամիս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/>
              <a:t>վճարված եկամտային հարկից պետական բյուջե ստացվող մուտքերը կազմում են 86.8 մլն </a:t>
            </a:r>
            <a:r>
              <a:rPr lang="hy-AM" sz="1200" dirty="0" smtClean="0"/>
              <a:t>դրամ ՝ </a:t>
            </a:r>
            <a:r>
              <a:rPr lang="hy-AM" sz="1200" dirty="0"/>
              <a:t>արդյունք-ծախսեր հաշվեկշիռը բացասական է ստացվում </a:t>
            </a:r>
            <a:r>
              <a:rPr lang="hy-AM" sz="1200" dirty="0" smtClean="0"/>
              <a:t>-</a:t>
            </a:r>
            <a:r>
              <a:rPr lang="hy-AM" sz="1200" dirty="0"/>
              <a:t>40,8 մլն </a:t>
            </a:r>
            <a:r>
              <a:rPr lang="hy-AM" sz="1200" dirty="0" smtClean="0"/>
              <a:t>դրամ</a:t>
            </a:r>
          </a:p>
          <a:p>
            <a:r>
              <a:rPr lang="hy-AM" sz="1200" u="sng" dirty="0" smtClean="0"/>
              <a:t>Բայց </a:t>
            </a:r>
            <a:r>
              <a:rPr lang="hy-AM" sz="1200" b="1" u="sng" dirty="0" smtClean="0"/>
              <a:t>երկարաժամկետ </a:t>
            </a:r>
            <a:r>
              <a:rPr lang="hy-AM" sz="1200" b="1" u="sng" dirty="0"/>
              <a:t>արդյունք ապահովող ծրագիր </a:t>
            </a:r>
            <a:r>
              <a:rPr lang="hy-AM" sz="1200" u="sng" dirty="0"/>
              <a:t>է</a:t>
            </a:r>
            <a:r>
              <a:rPr lang="hy-AM" sz="1200" dirty="0"/>
              <a:t>, </a:t>
            </a:r>
            <a:r>
              <a:rPr lang="hy-AM" sz="1200" dirty="0" smtClean="0"/>
              <a:t>․ </a:t>
            </a:r>
            <a:r>
              <a:rPr lang="hy-AM" sz="1200" dirty="0"/>
              <a:t>աշխատաքային փորձ չունեցող </a:t>
            </a:r>
            <a:r>
              <a:rPr lang="hy-AM" sz="1200" dirty="0" smtClean="0"/>
              <a:t>երիտասարդները </a:t>
            </a:r>
            <a:endParaRPr lang="en-US" sz="1200" dirty="0"/>
          </a:p>
          <a:p>
            <a:r>
              <a:rPr lang="hy-AM" sz="1200" b="1" dirty="0"/>
              <a:t>ստանում են և՛ աշխատանքային փորձ, և՛ խորացված մասնագիտական հմտություններ, և՛ մեծացնում են աշխատաշուկայում իրենց մրցունակությունը, և՛ աշխատանք գտնելու </a:t>
            </a:r>
            <a:r>
              <a:rPr lang="hy-AM" sz="1200" b="1" dirty="0" smtClean="0"/>
              <a:t>հնարավորությունները</a:t>
            </a:r>
            <a:endParaRPr lang="en-US" sz="1200" dirty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1192" y="6036670"/>
            <a:ext cx="63614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4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Ամենալուրջ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մարտահրավերը ԶՊԳ հետ համագործակցող և առաջարկվող ծրագրերին մասնակցել ցանկացող կամ փաստացի մասնակցող գործատուների քանակն է։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7128698" y="5091689"/>
            <a:ext cx="4970919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Պրակտիկայի ուղեգրել </a:t>
            </a:r>
            <a:r>
              <a:rPr lang="hy-AM" sz="1200" dirty="0"/>
              <a:t>այն գործատուների մոտ ովքեր </a:t>
            </a:r>
            <a:r>
              <a:rPr lang="hy-AM" sz="1200" dirty="0" smtClean="0"/>
              <a:t>նախապես հայտնել են թափուր աշխատատեղերի մասին, </a:t>
            </a:r>
            <a:r>
              <a:rPr lang="hy-AM" sz="1200" dirty="0"/>
              <a:t>կարևորել պրակտիկանտի մասնագիտության և պրակտիկայի վայրում թափուր աշխատատեղի </a:t>
            </a:r>
            <a:r>
              <a:rPr lang="hy-AM" sz="1200" dirty="0" smtClean="0"/>
              <a:t>համապատասխանությունը,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Ծրագրի </a:t>
            </a:r>
            <a:r>
              <a:rPr lang="hy-AM" sz="1200" dirty="0"/>
              <a:t>վերաբերյալ տեղեկատվությունը </a:t>
            </a:r>
            <a:r>
              <a:rPr lang="hy-AM" sz="1200" dirty="0" smtClean="0"/>
              <a:t>տարածել կրթական </a:t>
            </a:r>
            <a:r>
              <a:rPr lang="hy-AM" sz="1200" dirty="0"/>
              <a:t>հաստատություններում </a:t>
            </a:r>
            <a:r>
              <a:rPr lang="hy-AM" sz="1200" dirty="0" smtClean="0"/>
              <a:t>և ավարտած</a:t>
            </a:r>
            <a:r>
              <a:rPr lang="hy-AM" sz="1200" dirty="0"/>
              <a:t>, սակայն աշխատանք չունեցող անձանց </a:t>
            </a:r>
            <a:r>
              <a:rPr lang="hy-AM" sz="1200" dirty="0" smtClean="0"/>
              <a:t>շրջանում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Լրացուցիչ դիտարկել պրակտիկայի ղեկավարի վարձատրության </a:t>
            </a:r>
            <a:r>
              <a:rPr lang="en-US" sz="1200" dirty="0" smtClean="0"/>
              <a:t>(</a:t>
            </a:r>
            <a:r>
              <a:rPr lang="ru-RU" sz="1200" dirty="0" smtClean="0"/>
              <a:t>20</a:t>
            </a:r>
            <a:r>
              <a:rPr lang="en-US" sz="1200" dirty="0" smtClean="0"/>
              <a:t>%)</a:t>
            </a:r>
            <a:r>
              <a:rPr lang="ru-RU" sz="1200" dirty="0" smtClean="0"/>
              <a:t> </a:t>
            </a:r>
            <a:r>
              <a:rPr lang="hy-AM" sz="1200" dirty="0" smtClean="0"/>
              <a:t>վերականգնելու հնարավորության հարցը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20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31" y="558394"/>
            <a:ext cx="11029616" cy="1345915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y-AM" sz="1800" b="1" dirty="0" smtClean="0"/>
              <a:t>Ծրագիր 4։</a:t>
            </a:r>
            <a:r>
              <a:rPr lang="en-US" sz="1800" b="1" dirty="0" err="1"/>
              <a:t>Աշխատաշուկայում</a:t>
            </a:r>
            <a:r>
              <a:rPr lang="en-US" sz="1800" b="1" dirty="0"/>
              <a:t> </a:t>
            </a:r>
            <a:r>
              <a:rPr lang="en-US" sz="1800" b="1" dirty="0" err="1"/>
              <a:t>անմրցունակ</a:t>
            </a:r>
            <a:r>
              <a:rPr lang="en-US" sz="1800" b="1" dirty="0"/>
              <a:t> </a:t>
            </a:r>
            <a:r>
              <a:rPr lang="en-US" sz="1800" b="1" dirty="0" err="1"/>
              <a:t>անձանց</a:t>
            </a:r>
            <a:r>
              <a:rPr lang="en-US" sz="1800" b="1" dirty="0"/>
              <a:t> </a:t>
            </a:r>
            <a:r>
              <a:rPr lang="en-US" sz="1800" b="1" dirty="0" err="1"/>
              <a:t>աշխատանքի</a:t>
            </a:r>
            <a:r>
              <a:rPr lang="en-US" sz="1800" b="1" dirty="0"/>
              <a:t> </a:t>
            </a:r>
            <a:r>
              <a:rPr lang="en-US" sz="1800" b="1" dirty="0" err="1"/>
              <a:t>տեղավորման</a:t>
            </a:r>
            <a:r>
              <a:rPr lang="en-US" sz="1800" b="1" dirty="0"/>
              <a:t> </a:t>
            </a:r>
            <a:r>
              <a:rPr lang="en-US" sz="1800" b="1" dirty="0" err="1"/>
              <a:t>դեպքում</a:t>
            </a:r>
            <a:r>
              <a:rPr lang="en-US" sz="1800" b="1" dirty="0"/>
              <a:t> </a:t>
            </a:r>
            <a:r>
              <a:rPr lang="en-US" sz="1800" b="1" dirty="0" err="1"/>
              <a:t>գործատուին</a:t>
            </a:r>
            <a:r>
              <a:rPr lang="en-US" sz="1800" b="1" dirty="0"/>
              <a:t> </a:t>
            </a:r>
            <a:r>
              <a:rPr lang="en-US" sz="1800" b="1" dirty="0" err="1"/>
              <a:t>աշխատավարձի</a:t>
            </a:r>
            <a:r>
              <a:rPr lang="en-US" sz="1800" b="1" dirty="0"/>
              <a:t> </a:t>
            </a:r>
            <a:r>
              <a:rPr lang="en-US" sz="1800" b="1" dirty="0" err="1"/>
              <a:t>մասնակի</a:t>
            </a:r>
            <a:r>
              <a:rPr lang="en-US" sz="1800" b="1" dirty="0"/>
              <a:t> </a:t>
            </a:r>
            <a:r>
              <a:rPr lang="en-US" sz="1800" b="1" dirty="0" err="1"/>
              <a:t>փոխհատուցման</a:t>
            </a:r>
            <a:r>
              <a:rPr lang="en-US" sz="1800" b="1" dirty="0"/>
              <a:t> և </a:t>
            </a:r>
            <a:r>
              <a:rPr lang="en-US" sz="1800" b="1" dirty="0" err="1"/>
              <a:t>հաշմանդամություն</a:t>
            </a:r>
            <a:r>
              <a:rPr lang="en-US" sz="1800" b="1" dirty="0"/>
              <a:t> </a:t>
            </a:r>
            <a:r>
              <a:rPr lang="en-US" sz="1800" b="1" dirty="0" err="1"/>
              <a:t>ունեցող</a:t>
            </a:r>
            <a:r>
              <a:rPr lang="en-US" sz="1800" b="1" dirty="0"/>
              <a:t> </a:t>
            </a:r>
            <a:r>
              <a:rPr lang="en-US" sz="1800" b="1" dirty="0" err="1"/>
              <a:t>անձին</a:t>
            </a:r>
            <a:r>
              <a:rPr lang="en-US" sz="1800" b="1" dirty="0"/>
              <a:t> </a:t>
            </a:r>
            <a:r>
              <a:rPr lang="en-US" sz="1800" b="1" dirty="0" err="1"/>
              <a:t>ուղեկցողի</a:t>
            </a:r>
            <a:r>
              <a:rPr lang="en-US" sz="1800" b="1" dirty="0"/>
              <a:t> </a:t>
            </a:r>
            <a:r>
              <a:rPr lang="en-US" sz="1800" b="1" dirty="0" err="1"/>
              <a:t>համար</a:t>
            </a:r>
            <a:r>
              <a:rPr lang="en-US" sz="1800" b="1" dirty="0"/>
              <a:t> </a:t>
            </a:r>
            <a:r>
              <a:rPr lang="en-US" sz="1800" b="1" dirty="0" err="1"/>
              <a:t>դրամական</a:t>
            </a:r>
            <a:r>
              <a:rPr lang="en-US" sz="1800" b="1" dirty="0"/>
              <a:t> </a:t>
            </a:r>
            <a:r>
              <a:rPr lang="en-US" sz="1800" b="1" dirty="0" err="1"/>
              <a:t>օգնության</a:t>
            </a:r>
            <a:r>
              <a:rPr lang="en-US" sz="1800" b="1" dirty="0"/>
              <a:t> </a:t>
            </a:r>
            <a:r>
              <a:rPr lang="en-US" sz="1800" b="1" dirty="0" err="1"/>
              <a:t>տրամադրում</a:t>
            </a:r>
            <a:endParaRPr lang="en-US" sz="1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319" y="2307315"/>
            <a:ext cx="6624081" cy="2163085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af-ZA" sz="1200" dirty="0" smtClean="0"/>
              <a:t>ԿԶ</a:t>
            </a:r>
            <a:r>
              <a:rPr lang="hy-AM" sz="1200" dirty="0" smtClean="0"/>
              <a:t>Գ</a:t>
            </a:r>
            <a:r>
              <a:rPr lang="af-ZA" sz="1200" dirty="0" smtClean="0"/>
              <a:t> կազմել </a:t>
            </a:r>
            <a:r>
              <a:rPr lang="af-ZA" sz="1200" dirty="0"/>
              <a:t>է 88.5 տոկոս և 2.5 անգամ </a:t>
            </a:r>
            <a:r>
              <a:rPr lang="af-ZA" sz="1200" dirty="0" smtClean="0"/>
              <a:t>գերազանցե</a:t>
            </a:r>
            <a:r>
              <a:rPr lang="hy-AM" sz="1200" dirty="0" smtClean="0"/>
              <a:t>լ </a:t>
            </a:r>
            <a:r>
              <a:rPr lang="af-ZA" sz="1200" dirty="0" smtClean="0"/>
              <a:t>սահմանված </a:t>
            </a:r>
            <a:r>
              <a:rPr lang="af-ZA" sz="1200" dirty="0"/>
              <a:t>թիրախային </a:t>
            </a:r>
            <a:r>
              <a:rPr lang="af-ZA" sz="1200" dirty="0" smtClean="0"/>
              <a:t>մակարդակը</a:t>
            </a:r>
            <a:endParaRPr lang="hy-AM" sz="1200" dirty="0" smtClean="0"/>
          </a:p>
          <a:p>
            <a:pPr>
              <a:spcAft>
                <a:spcPts val="0"/>
              </a:spcAft>
            </a:pPr>
            <a:r>
              <a:rPr lang="hy-AM" sz="1200" b="1" dirty="0"/>
              <a:t>Ծրագիրը խրախուսում է աշխատաշուկայում անմրցունակ, այդ թվում </a:t>
            </a:r>
            <a:r>
              <a:rPr lang="hy-AM" sz="1200" dirty="0"/>
              <a:t>տեսողությունից կամ տեղաշարժման խնդիրներով (անվասայլակով տեղաշարժվող) առաջին խմբի </a:t>
            </a:r>
            <a:r>
              <a:rPr lang="hy-AM" sz="1200" dirty="0" smtClean="0"/>
              <a:t>հաշմանդամոթյուն </a:t>
            </a:r>
            <a:r>
              <a:rPr lang="hy-AM" sz="1200" b="1" dirty="0" smtClean="0"/>
              <a:t>ունեցող </a:t>
            </a:r>
            <a:r>
              <a:rPr lang="hy-AM" sz="1200" b="1" dirty="0"/>
              <a:t>անձանց զբաղվածությունը՝ ազդելով գործատուների վերաբերմունքի և </a:t>
            </a:r>
            <a:r>
              <a:rPr lang="hy-AM" sz="1200" b="1" dirty="0" smtClean="0"/>
              <a:t>ընկալումների վրա, </a:t>
            </a:r>
          </a:p>
          <a:p>
            <a:pPr>
              <a:spcAft>
                <a:spcPts val="0"/>
              </a:spcAft>
            </a:pPr>
            <a:r>
              <a:rPr lang="hy-AM" sz="1200" dirty="0" smtClean="0"/>
              <a:t>Հարցմանը </a:t>
            </a:r>
            <a:r>
              <a:rPr lang="hy-AM" sz="1200" dirty="0"/>
              <a:t>մասնակցած գործատուների  90%-ը նշել է, որ մտադիր է ծրագրի ավարտից հետո շարունակել աշխատանքային հարաբերությունները շահառուի </a:t>
            </a:r>
            <a:r>
              <a:rPr lang="hy-AM" sz="1200" dirty="0" smtClean="0"/>
              <a:t>հետ, բայց </a:t>
            </a:r>
            <a:r>
              <a:rPr lang="hy-AM" sz="1200" b="1" dirty="0"/>
              <a:t>42%-ը նշել է, որ եթե ծրագրի շրջանակներում չլիներ  աշխատավարձի մասնակի փոխահատուցումը, </a:t>
            </a:r>
            <a:r>
              <a:rPr lang="hy-AM" sz="1200" b="1" dirty="0" smtClean="0"/>
              <a:t>դժվար </a:t>
            </a:r>
            <a:r>
              <a:rPr lang="hy-AM" sz="1200" b="1" dirty="0"/>
              <a:t>թե կնքեին աշխատանքային պայմանագիր</a:t>
            </a:r>
            <a:r>
              <a:rPr lang="hy-AM" sz="1200" dirty="0" smtClean="0"/>
              <a:t>,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78725" y="1853963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08331" y="4528052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486" y="1870192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978917" y="4641289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386319" y="4955036"/>
            <a:ext cx="5819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Լուրջ մարտահրավեր է ծրագրի շրջանակներում թե՛ անմրցունակ և հատկապես հաշմանդամություն ունեցող անձանց, թե համագործակցող գործատուների </a:t>
            </a: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ընտրությունը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</a:rPr>
              <a:t>ծրագրում </a:t>
            </a:r>
            <a:r>
              <a:rPr lang="hy-AM" sz="1200" dirty="0" smtClean="0">
                <a:latin typeface="Sylfaen" panose="010A0502050306030303" pitchFamily="18" charset="0"/>
              </a:rPr>
              <a:t>ընդգրկվել </a:t>
            </a:r>
            <a:r>
              <a:rPr lang="hy-AM" sz="1200" dirty="0">
                <a:latin typeface="Sylfaen" panose="010A0502050306030303" pitchFamily="18" charset="0"/>
              </a:rPr>
              <a:t>են ցանկություն հայտնած անմրցումնակ անձանց 10.2%-ը միայն, իսկ ծրագրում ընդգրկվելու ցանկություն հայտնած հաշմանդամություն ունեցող անձանց ընդամենը 7%-ը</a:t>
            </a:r>
            <a:r>
              <a:rPr lang="hy-AM" sz="1200" dirty="0" smtClean="0">
                <a:latin typeface="Sylfaen" panose="010A0502050306030303" pitchFamily="18" charset="0"/>
              </a:rPr>
              <a:t>: Հաշմանդամություն ունեցող անձիք կազմել են խրագրում ընդգրկվածների 5</a:t>
            </a:r>
            <a:r>
              <a:rPr lang="en-US" sz="1200" dirty="0" smtClean="0">
                <a:latin typeface="Sylfaen" panose="010A0502050306030303" pitchFamily="18" charset="0"/>
              </a:rPr>
              <a:t>%-y:</a:t>
            </a:r>
            <a:endParaRPr lang="hy-AM" sz="1200" dirty="0" smtClean="0">
              <a:latin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</a:rPr>
              <a:t>Այստեղ </a:t>
            </a:r>
            <a:r>
              <a:rPr lang="hy-AM" sz="1200" dirty="0">
                <a:latin typeface="Sylfaen" panose="010A0502050306030303" pitchFamily="18" charset="0"/>
              </a:rPr>
              <a:t>դեր են խաղացել ինչպես պլանավորման անճշտությունը, այնպես էլ ծրագրի՝ սահմանված կարգի համաձայն, իրականացման պահանջները։</a:t>
            </a:r>
            <a:endParaRPr lang="en-US" sz="1200" dirty="0">
              <a:latin typeface="Sylfaen" panose="010A050205030603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4126" y="2249663"/>
            <a:ext cx="50222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Փաստացի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ծախսված միջոցները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կազմել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են 123.4 մլն դրամ կամ ԱԱԾ բյուջեի 6.3%-ը. </a:t>
            </a:r>
            <a:endParaRPr lang="hy-AM" sz="12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Փաստացի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ծախսվել է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հատկացված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միջոցների 95.8%-ը: </a:t>
            </a:r>
            <a:endParaRPr lang="hy-AM" sz="12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իրականացման արդյունքում 18 ամիս կայուն զբաղվածություն են ապահովվել 434 մարդու համար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Նրանց կողմից վճարված եկամտային հարկի հաշվին բյուջեի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մուտքերը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կազմել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են 134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մլն դրամ՝ ծախսերը գերազանցելով 10.6 մլն դրամով կամ 8.6%-ով: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b="1" i="1" dirty="0" smtClean="0"/>
              <a:t>Ծրագիրը </a:t>
            </a:r>
            <a:r>
              <a:rPr lang="hy-AM" sz="1200" b="1" i="1" dirty="0"/>
              <a:t>ծախսարդյունավետ է և վարչարարության բարելավման դեպքում արդյունքները կարող են լինել ավելի շոշափելի, հատկապես հաշմանդամություն ունեցող անձանց աշխատանքի տեղավորման և կայուն զբաղվածության ապահովման տեսանկյունից: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539321" y="5026624"/>
            <a:ext cx="5553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Իրազեկման և թափուր աշխատատեղեր հայտարարած գործատուների հետ տարվող բանակցությունների ու աշխատանքների բարելավման արդյունքում հնարավոր է համագործակցող գործատուների թիվը հասցնել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00-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00-ի</a:t>
            </a:r>
            <a:r>
              <a:rPr lang="ru-RU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ինչի արդյունքում ծրագրի մասնակիցների  թվաքանակը նունպես կարող է ավելացվել և հասցվել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00-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00-ի:</a:t>
            </a:r>
            <a:endParaRPr lang="hy-AM" sz="12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Վերանայել </a:t>
            </a:r>
            <a:r>
              <a:rPr lang="hy-AM" sz="1200" dirty="0"/>
              <a:t>ծրագրի ժամկետից շուտ դադարեցման դեպքում գումարների հետ վերադարձման </a:t>
            </a:r>
            <a:r>
              <a:rPr lang="hy-AM" sz="1200" dirty="0" smtClean="0"/>
              <a:t>պայմանները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b="1" dirty="0" smtClean="0">
                <a:latin typeface="Sylfaen" panose="010A0502050306030303" pitchFamily="18" charset="0"/>
              </a:rPr>
              <a:t>Ծրագիրը նախատեսել բացառապես հաշմանդամություն ունեցող անձանց համար</a:t>
            </a:r>
            <a:r>
              <a:rPr lang="en-US" sz="1200" b="1" dirty="0" smtClean="0">
                <a:latin typeface="Sylfaen" panose="010A0502050306030303" pitchFamily="18" charset="0"/>
              </a:rPr>
              <a:t>, </a:t>
            </a:r>
            <a:r>
              <a:rPr lang="hy-AM" sz="1200" b="1" dirty="0" smtClean="0">
                <a:latin typeface="Sylfaen" panose="010A0502050306030303" pitchFamily="18" charset="0"/>
              </a:rPr>
              <a:t>որի արդյունքում բացարձակ տնտեսումը կկազմի 40 միլիոն դրամ</a:t>
            </a:r>
            <a:r>
              <a:rPr lang="hy-AM" sz="1200" dirty="0" smtClean="0">
                <a:latin typeface="Sylfaen" panose="010A0502050306030303" pitchFamily="18" charset="0"/>
              </a:rPr>
              <a:t>։  </a:t>
            </a:r>
            <a:endParaRPr lang="en-US" sz="1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5։</a:t>
            </a:r>
            <a:r>
              <a:rPr lang="en-US" dirty="0" err="1"/>
              <a:t>Գործազուրկների</a:t>
            </a:r>
            <a:r>
              <a:rPr lang="en-US" dirty="0"/>
              <a:t> և </a:t>
            </a:r>
            <a:r>
              <a:rPr lang="en-US" dirty="0" err="1"/>
              <a:t>աշխատանքից</a:t>
            </a:r>
            <a:r>
              <a:rPr lang="en-US" dirty="0"/>
              <a:t> </a:t>
            </a:r>
            <a:r>
              <a:rPr lang="en-US" dirty="0" err="1"/>
              <a:t>ազատման</a:t>
            </a:r>
            <a:r>
              <a:rPr lang="en-US" dirty="0"/>
              <a:t> </a:t>
            </a:r>
            <a:r>
              <a:rPr lang="en-US" dirty="0" err="1"/>
              <a:t>ռիսկ</a:t>
            </a:r>
            <a:r>
              <a:rPr lang="en-US" dirty="0"/>
              <a:t> </a:t>
            </a:r>
            <a:r>
              <a:rPr lang="en-US" dirty="0" err="1"/>
              <a:t>ունեցող</a:t>
            </a:r>
            <a:r>
              <a:rPr lang="en-US" dirty="0"/>
              <a:t>՝ </a:t>
            </a:r>
            <a:r>
              <a:rPr lang="en-US" dirty="0" err="1"/>
              <a:t>աշխատանք</a:t>
            </a:r>
            <a:r>
              <a:rPr lang="en-US" dirty="0"/>
              <a:t> </a:t>
            </a:r>
            <a:r>
              <a:rPr lang="en-US" dirty="0" err="1"/>
              <a:t>փնտրող</a:t>
            </a:r>
            <a:r>
              <a:rPr lang="en-US" dirty="0"/>
              <a:t> </a:t>
            </a:r>
            <a:r>
              <a:rPr lang="en-US" dirty="0" err="1"/>
              <a:t>անձանց</a:t>
            </a:r>
            <a:r>
              <a:rPr lang="en-US" dirty="0"/>
              <a:t> </a:t>
            </a:r>
            <a:r>
              <a:rPr lang="en-US" dirty="0" err="1"/>
              <a:t>մասնագիտական</a:t>
            </a:r>
            <a:r>
              <a:rPr lang="en-US" dirty="0"/>
              <a:t> </a:t>
            </a:r>
            <a:r>
              <a:rPr lang="en-US" dirty="0" err="1"/>
              <a:t>ուսուցման</a:t>
            </a:r>
            <a:r>
              <a:rPr lang="en-US" dirty="0"/>
              <a:t> </a:t>
            </a:r>
            <a:r>
              <a:rPr lang="en-US" dirty="0" err="1" smtClean="0"/>
              <a:t>կազմակերպում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3604" y="2449459"/>
            <a:ext cx="6422804" cy="216665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400" b="1" dirty="0"/>
              <a:t>Ծրագիր</a:t>
            </a:r>
            <a:r>
              <a:rPr lang="en-US" sz="1400" b="1" dirty="0"/>
              <a:t>ն </a:t>
            </a:r>
            <a:r>
              <a:rPr lang="en-US" sz="1400" b="1" dirty="0" err="1"/>
              <a:t>ընձեռում</a:t>
            </a:r>
            <a:r>
              <a:rPr lang="en-US" sz="1400" b="1" dirty="0"/>
              <a:t> է </a:t>
            </a:r>
            <a:r>
              <a:rPr lang="en-US" sz="1400" b="1" dirty="0" err="1"/>
              <a:t>մարդկային</a:t>
            </a:r>
            <a:r>
              <a:rPr lang="en-US" sz="1400" b="1" dirty="0"/>
              <a:t> </a:t>
            </a:r>
            <a:r>
              <a:rPr lang="en-US" sz="1400" b="1" dirty="0" err="1"/>
              <a:t>կապիտալի</a:t>
            </a:r>
            <a:r>
              <a:rPr lang="en-US" sz="1400" b="1" dirty="0"/>
              <a:t> </a:t>
            </a:r>
            <a:r>
              <a:rPr lang="en-US" sz="1400" b="1" dirty="0" err="1"/>
              <a:t>զարգացման</a:t>
            </a:r>
            <a:r>
              <a:rPr lang="en-US" sz="1400" b="1" dirty="0"/>
              <a:t>, </a:t>
            </a:r>
            <a:r>
              <a:rPr lang="en-US" sz="1400" b="1" dirty="0" err="1"/>
              <a:t>աշխատաշուկայում</a:t>
            </a:r>
            <a:r>
              <a:rPr lang="en-US" sz="1400" b="1" dirty="0"/>
              <a:t> </a:t>
            </a:r>
            <a:r>
              <a:rPr lang="en-US" sz="1400" b="1" dirty="0" err="1"/>
              <a:t>ինտեգրվելու</a:t>
            </a:r>
            <a:r>
              <a:rPr lang="en-US" sz="1400" b="1" dirty="0"/>
              <a:t>, </a:t>
            </a:r>
            <a:r>
              <a:rPr lang="en-US" sz="1400" b="1" dirty="0" err="1"/>
              <a:t>աշխատուժի</a:t>
            </a:r>
            <a:r>
              <a:rPr lang="en-US" sz="1400" b="1" dirty="0"/>
              <a:t> </a:t>
            </a:r>
            <a:r>
              <a:rPr lang="en-US" sz="1400" b="1" dirty="0" err="1"/>
              <a:t>պահանջարկի</a:t>
            </a:r>
            <a:r>
              <a:rPr lang="en-US" sz="1400" b="1" dirty="0"/>
              <a:t> </a:t>
            </a:r>
            <a:r>
              <a:rPr lang="en-US" sz="1400" b="1" dirty="0" err="1"/>
              <a:t>լավագույնս</a:t>
            </a:r>
            <a:r>
              <a:rPr lang="en-US" sz="1400" b="1" dirty="0"/>
              <a:t> </a:t>
            </a:r>
            <a:r>
              <a:rPr lang="en-US" sz="1400" b="1" dirty="0" err="1"/>
              <a:t>համադրման</a:t>
            </a:r>
            <a:r>
              <a:rPr lang="en-US" sz="1400" b="1" dirty="0"/>
              <a:t> </a:t>
            </a:r>
            <a:r>
              <a:rPr lang="en-US" sz="1400" b="1" dirty="0" err="1" smtClean="0"/>
              <a:t>հնարավորություն</a:t>
            </a:r>
            <a:endParaRPr lang="hy-AM" sz="1400" b="1" dirty="0" smtClean="0"/>
          </a:p>
          <a:p>
            <a:pPr>
              <a:spcAft>
                <a:spcPts val="0"/>
              </a:spcAft>
            </a:pPr>
            <a:r>
              <a:rPr lang="hy-AM" sz="1400" b="1" i="1" dirty="0"/>
              <a:t>ԿԶԳ-ն կազմել է 22.6% պլանավորած 20%-ի </a:t>
            </a:r>
            <a:r>
              <a:rPr lang="hy-AM" sz="1400" b="1" i="1" dirty="0" smtClean="0"/>
              <a:t>համեմատ</a:t>
            </a:r>
          </a:p>
          <a:p>
            <a:pPr>
              <a:spcAft>
                <a:spcPts val="0"/>
              </a:spcAft>
            </a:pPr>
            <a:r>
              <a:rPr lang="hy-AM" sz="1400" b="1" i="1" dirty="0" smtClean="0"/>
              <a:t>Ունի մեծ պահանջարկ - </a:t>
            </a:r>
            <a:r>
              <a:rPr lang="hy-AM" sz="1400" dirty="0"/>
              <a:t>կատավել </a:t>
            </a:r>
            <a:r>
              <a:rPr lang="hy-AM" sz="1400" b="1" dirty="0"/>
              <a:t>է 6.3 հազար  աշխատանք փնտրողների կարիքների գնահատում, ծրագրին մասնակցելու ցանկություն են հայտնել 5.1 հազարը կամ 80.1%-</a:t>
            </a:r>
            <a:r>
              <a:rPr lang="hy-AM" sz="1400" b="1" dirty="0" smtClean="0"/>
              <a:t>ը</a:t>
            </a:r>
          </a:p>
          <a:p>
            <a:pPr>
              <a:spcAft>
                <a:spcPts val="0"/>
              </a:spcAft>
            </a:pPr>
            <a:r>
              <a:rPr lang="hy-AM" sz="1400" dirty="0"/>
              <a:t>Մասնագիտական ուսուցման դասընթացներն ավարտել են դասընթացներին մասնակցած շահառուների 95.5%-ը կամ 1414 մարդ։ Դասընթացներն ավարտել են հաշմանդամություն ուեցող մասնակիցների 96.8%-ը: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514404" y="1864445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3603" y="4865795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206799" y="1864445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9" name="Rectangle 8"/>
          <p:cNvSpPr/>
          <p:nvPr/>
        </p:nvSpPr>
        <p:spPr>
          <a:xfrm>
            <a:off x="7918772" y="4528815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604" y="5359811"/>
            <a:ext cx="5930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Ցածր է ծրագրի ավարտից հետո երեք ամսվա ընթացքում աշխատանքի տեղավորման մակարդակը.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ուսուցում անցած շահառուների 28.6%-ը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/>
              <a:t>Շ</a:t>
            </a:r>
            <a:r>
              <a:rPr lang="hy-AM" sz="1200" dirty="0" smtClean="0"/>
              <a:t>ահառուների 65</a:t>
            </a:r>
            <a:r>
              <a:rPr lang="hy-AM" sz="1200" dirty="0"/>
              <a:t>%-ը, այդպես էլ չի կարողացել տեղավորվել աշխատանքի, 30%-ը տեղավորվել է աշխատանքի դասընթացների ավարտից հետո երեք ամսվա ընթացքոմ, իսկ 5%-ը դասընթացների ավարտից հետո երեք ամսից մեկ տարվա ընթացքում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181305" y="2270549"/>
            <a:ext cx="46288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Փաստացի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ծախսված միջոցները 2016թ. կազմել են  193.6 մլն դրամ կամ ակտիվ ծրագրերի բյուջեի 9.8%-ը, </a:t>
            </a:r>
            <a:endParaRPr lang="hy-AM" sz="12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իրականացման նպատակով փաստացի ծախսվել է հատկացված միջոցների 71.2%-ը: </a:t>
            </a:r>
            <a:endParaRPr lang="hy-AM" sz="1200" dirty="0" smtClean="0">
              <a:solidFill>
                <a:srgbClr val="000000"/>
              </a:solidFill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Ծախսեր-եկամուտ </a:t>
            </a:r>
            <a:r>
              <a:rPr lang="hy-AM" sz="1200" dirty="0"/>
              <a:t>հաշվեկշիռը </a:t>
            </a:r>
            <a:r>
              <a:rPr lang="hy-AM" sz="1200" dirty="0" smtClean="0"/>
              <a:t>բացասական է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b="1" dirty="0" smtClean="0"/>
              <a:t>Սակայն ծրագրի </a:t>
            </a:r>
            <a:r>
              <a:rPr lang="hy-AM" sz="1200" b="1" dirty="0"/>
              <a:t>ծախսարդյունավետությունը պետք է գնահատել երկարաժամկետ հեռանկարի համար, ընդհանրապես այս դեպքում </a:t>
            </a:r>
            <a:r>
              <a:rPr lang="hy-AM" sz="1200" b="1" dirty="0" smtClean="0"/>
              <a:t>պետք է դիտարկել 2-5 տարի: </a:t>
            </a:r>
            <a:r>
              <a:rPr lang="hy-AM" sz="1200" b="1" dirty="0"/>
              <a:t>Եթե ծրագրի մասնակիցները կայուն զբաղված լինեն 36 ամիս, ապա եկամտային հարկի վճարման հաշվին բյուջեի մուտքերը կգերազանցեն ծրագրի ծախսերը մոտ 50%-ով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0933" y="4898147"/>
            <a:ext cx="51892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Մասնագիտական փորձի ձեռքբերման տևողությունը դարձնել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4-6 ամիս</a:t>
            </a:r>
            <a:r>
              <a:rPr lang="ru-RU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(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որոշակի մասնագիտությունների գծով</a:t>
            </a:r>
            <a:r>
              <a:rPr lang="en-US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Նպատակահարմար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է, որ մասնագիտական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ուսուցում անցած սակայն երեք ամսվա ընթացքում աշխատանքի չտեղավորված անձանց ուղղորդել  </a:t>
            </a:r>
            <a:r>
              <a:rPr lang="hy-AM" sz="1200" dirty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«Գործատուին միանվագ փոխհատուցմում» </a:t>
            </a:r>
            <a:r>
              <a:rPr lang="hy-AM" sz="1200" dirty="0" smtClean="0">
                <a:solidFill>
                  <a:srgbClr val="000000"/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ծրագիր, աշխատանքի տեղավորելու նպատակով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/>
              <a:t>Բարելավել վարչարարությունը հատկապես աշխատուժի պահանջարկի ուսումնասիրման և պահանջվող մասնագիտությունների ճիշտ ընտրության ուղղությամբ, հիմք ընդունելով աշխատանքի տեղավորման իրական խնդիրները: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07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/>
          </a:bodyPr>
          <a:lstStyle/>
          <a:p>
            <a:r>
              <a:rPr lang="hy-AM" dirty="0" smtClean="0"/>
              <a:t>Ծրագիր 6։ </a:t>
            </a:r>
            <a:r>
              <a:rPr lang="en-US" b="1" dirty="0" err="1"/>
              <a:t>Գործազուրկին</a:t>
            </a:r>
            <a:r>
              <a:rPr lang="en-US" b="1" dirty="0"/>
              <a:t> </a:t>
            </a:r>
            <a:r>
              <a:rPr lang="en-US" b="1" dirty="0" err="1"/>
              <a:t>այլ</a:t>
            </a:r>
            <a:r>
              <a:rPr lang="en-US" b="1" dirty="0"/>
              <a:t> </a:t>
            </a:r>
            <a:r>
              <a:rPr lang="en-US" b="1" dirty="0" err="1"/>
              <a:t>վայրում</a:t>
            </a:r>
            <a:r>
              <a:rPr lang="en-US" b="1" dirty="0"/>
              <a:t> </a:t>
            </a:r>
            <a:r>
              <a:rPr lang="en-US" b="1" dirty="0" err="1"/>
              <a:t>աշխատանքի</a:t>
            </a:r>
            <a:r>
              <a:rPr lang="en-US" b="1" dirty="0"/>
              <a:t> </a:t>
            </a:r>
            <a:r>
              <a:rPr lang="en-US" b="1" dirty="0" err="1"/>
              <a:t>տեղավորման</a:t>
            </a:r>
            <a:r>
              <a:rPr lang="en-US" b="1" dirty="0"/>
              <a:t> </a:t>
            </a:r>
            <a:r>
              <a:rPr lang="en-US" b="1" dirty="0" err="1"/>
              <a:t>աջակցության</a:t>
            </a:r>
            <a:r>
              <a:rPr lang="en-US" b="1" dirty="0"/>
              <a:t> </a:t>
            </a:r>
            <a:r>
              <a:rPr lang="en-US" b="1" dirty="0" err="1" smtClean="0"/>
              <a:t>տրամադրում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9074" y="2167686"/>
            <a:ext cx="6258049" cy="216665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200" b="1" dirty="0" smtClean="0"/>
              <a:t>Համալրվել </a:t>
            </a:r>
            <a:r>
              <a:rPr lang="hy-AM" sz="1200" b="1" dirty="0"/>
              <a:t>են հիմնականում գուղական վայրերում ուսուցիչների, բժիշկների ու այլ պահանջված մասնագետների թափուր աշխատատեղեր. գյուղական բնակավայրերում համալրվել են 10 թափուր աշխատատեղեր, որնցից 6-ը՝ ուսուցչի, 1-ը՝ բժշկի և 3-ը՝ այլ մասնագիտությունների գծով</a:t>
            </a:r>
            <a:r>
              <a:rPr lang="hy-AM" sz="1200" dirty="0" smtClean="0"/>
              <a:t>։</a:t>
            </a:r>
          </a:p>
          <a:p>
            <a:pPr>
              <a:spcAft>
                <a:spcPts val="0"/>
              </a:spcAft>
            </a:pPr>
            <a:r>
              <a:rPr lang="hy-AM" sz="1200" dirty="0"/>
              <a:t>Ծրագրի տևողությունը մեկ շահառուի հաշվով երկարացվել է մինչև 3 տարի, որը կարող է նպաստել ծրագրի ծախսարդյունավետության </a:t>
            </a:r>
            <a:r>
              <a:rPr lang="hy-AM" sz="1200" dirty="0" smtClean="0"/>
              <a:t>բարձրացմանը․</a:t>
            </a:r>
          </a:p>
          <a:p>
            <a:pPr lvl="0">
              <a:spcAft>
                <a:spcPts val="0"/>
              </a:spcAft>
            </a:pPr>
            <a:r>
              <a:rPr lang="hy-AM" sz="1200" dirty="0"/>
              <a:t>Ծրագրի ավարտից հետո երբ դադարեցվի ծրագրի տրամադրած աջակցությունը, գործատուների 78.3%-ը կարծում է, որ </a:t>
            </a:r>
            <a:r>
              <a:rPr lang="hy-AM" sz="1200" b="1" dirty="0"/>
              <a:t>աշխատողների 81%-ից ավելին  կշարունակի աշխատանքը նույն վայրում։</a:t>
            </a:r>
            <a:r>
              <a:rPr lang="hy-AM" sz="1200" dirty="0"/>
              <a:t> </a:t>
            </a:r>
            <a:endParaRPr lang="en-US" sz="1200" dirty="0"/>
          </a:p>
          <a:p>
            <a:pPr>
              <a:spcAft>
                <a:spcPts val="0"/>
              </a:spcAft>
            </a:pPr>
            <a:r>
              <a:rPr lang="hy-AM" sz="1200" b="1" dirty="0"/>
              <a:t>Ծրագրի ԿԶԳ-ն կազմել է 88%` սահմանված 72%-ի համեմատ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581192" y="1864445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89074" y="4349355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6327" y="1848017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8772" y="5358968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360063" y="4726134"/>
            <a:ext cx="6096000" cy="2131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վերաբերյալ խորհրդատվություն է ստացել 2.2 հազար աշխատանք փնտրող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քաղաքացի, որոնցից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ծրագրին մասնակցելու ցանկություն են հայտնել </a:t>
            </a: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ընդամենը 205 մարդ կամ խորհրդատվություն ստացածների 9.3%-ը</a:t>
            </a: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։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y-AM" sz="1200" dirty="0"/>
              <a:t>Ծրագիրը չի կարողանում օգտագործել հատկացված ֆինանսական միջոցները, ինչը կարող է պատճառ լինել ծրագրի կարգով սահմանված պայմաններով, քանի որ ծրագրի պահանջարկը, այսինքն ծրագրում ընդգրկվել ցանկացողների թիվը մոտ 8 անգամ ավելի է, քան փաստացի ընդգրկվածները։  </a:t>
            </a:r>
            <a:r>
              <a:rPr lang="hy-AM" sz="1200" b="1" dirty="0"/>
              <a:t>Ծրագրում փաստացի ընդգրկվել են՝ տեղավորվել են աշխատանքի 25 աշխատանք փնտրող անձինք կամ ցանկություն հայտնածների 12.5%-ը։</a:t>
            </a:r>
            <a:r>
              <a:rPr lang="hy-AM" sz="1200" dirty="0"/>
              <a:t>  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9040" y="2225697"/>
            <a:ext cx="479375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Փաստացի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ծախսված միջոցները 2016թ. կազմել են 36.9 մլն դրամ կամ ակտիվ ծրագրերի բյուջեի 2.9%-ը և ծրագրի իրականացման նպատակով հատկացված ընդամենը միջոցների 98.6%-ը։ 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Տարվա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ընթացքում ծրագրի շրջանակներում աշխատանքի են ընդունվել 25 անձինք, որոնցից 22-ի համար ապահովվել է կայուն զբաղվածություն՝ 36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ամիս,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 smtClean="0"/>
              <a:t>վճարված </a:t>
            </a:r>
            <a:r>
              <a:rPr lang="hy-AM" sz="1200" dirty="0"/>
              <a:t>եկամտային </a:t>
            </a:r>
            <a:r>
              <a:rPr lang="hy-AM" sz="1200" dirty="0" smtClean="0"/>
              <a:t>հարկի հաշվին </a:t>
            </a:r>
            <a:r>
              <a:rPr lang="hy-AM" sz="1200" dirty="0"/>
              <a:t>պետական բյուջե մուտքերը </a:t>
            </a:r>
            <a:r>
              <a:rPr lang="hy-AM" sz="1200" dirty="0" smtClean="0"/>
              <a:t>կազմում են </a:t>
            </a:r>
            <a:r>
              <a:rPr lang="hy-AM" sz="1200" dirty="0"/>
              <a:t>15.4 մլն դամ՝ ծրագրի ծախսերը </a:t>
            </a:r>
            <a:r>
              <a:rPr lang="hy-AM" sz="1200" dirty="0" smtClean="0"/>
              <a:t>գերազանցում </a:t>
            </a:r>
            <a:r>
              <a:rPr lang="hy-AM" sz="1200" dirty="0"/>
              <a:t>են </a:t>
            </a:r>
            <a:r>
              <a:rPr lang="hy-AM" sz="1200" dirty="0" smtClean="0"/>
              <a:t>ստացված </a:t>
            </a:r>
            <a:r>
              <a:rPr lang="hy-AM" sz="1200" dirty="0"/>
              <a:t>մուտքերը, այսինքն ծախսերի տեսանկյունից ծրագիրը արդյունավետ չի կարելի համարել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456063" y="4349355"/>
            <a:ext cx="52467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Բայց ծրագրի </a:t>
            </a: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աննուղղակի ազդեցությունն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անգնահատելի է  հատկապես գյուղական բնակավայրերում և սահմանամերձ տարածաշրջաններում բնակչությանը անհրաժեշտ ծառայություններ մատուցելու հնարավորության, ինչպես նաև շարունակաբար չլրացվող թափուր աշխատատեղերի համալրումն </a:t>
            </a: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տեսանկյունից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6747123" y="5851416"/>
            <a:ext cx="4863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Բարելավել իրազեկումը և խորհրդատվության մակարդակը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Ծրագիրը նախատեսել սահմանափակ թվով միայն հանրային նշանակություն ունեցող մասնագետների համար </a:t>
            </a:r>
            <a:r>
              <a:rPr lang="en-US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բժիշկ, մանկավարժ, սոցիալական աշխատող, հոգեբան և այլն</a:t>
            </a:r>
            <a:r>
              <a:rPr lang="en-US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ՄԳ իրականացման իրավական հիմքերը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y-AM" sz="2000" dirty="0">
                <a:latin typeface="Sylfaen" panose="010A0502050306030303" pitchFamily="18" charset="0"/>
              </a:rPr>
              <a:t>ՀՀ կառավարության  </a:t>
            </a:r>
            <a:r>
              <a:rPr lang="hy-AM" sz="2000" dirty="0" smtClean="0">
                <a:latin typeface="Sylfaen" panose="010A0502050306030303" pitchFamily="18" charset="0"/>
              </a:rPr>
              <a:t>«</a:t>
            </a:r>
            <a:r>
              <a:rPr lang="hy-AM" sz="2000" dirty="0">
                <a:latin typeface="Sylfaen" panose="010A0502050306030303" pitchFamily="18" charset="0"/>
              </a:rPr>
              <a:t>Զբաղվածության կարգավորման ամենամյա պետական ծրագրի մոնիթորինգի և գնահատման իրականացման  կարգը հաստատելու մասին</a:t>
            </a:r>
            <a:r>
              <a:rPr lang="hy-AM" sz="2000" dirty="0" smtClean="0">
                <a:latin typeface="Sylfaen" panose="010A0502050306030303" pitchFamily="18" charset="0"/>
              </a:rPr>
              <a:t>»</a:t>
            </a:r>
            <a:r>
              <a:rPr lang="en-US" sz="2000" dirty="0" smtClean="0">
                <a:latin typeface="Sylfaen" panose="010A0502050306030303" pitchFamily="18" charset="0"/>
              </a:rPr>
              <a:t> </a:t>
            </a:r>
            <a:r>
              <a:rPr lang="hy-AM" sz="2000" dirty="0" smtClean="0">
                <a:latin typeface="Sylfaen" panose="010A0502050306030303" pitchFamily="18" charset="0"/>
              </a:rPr>
              <a:t>2014 </a:t>
            </a:r>
            <a:r>
              <a:rPr lang="hy-AM" sz="2000" dirty="0">
                <a:latin typeface="Sylfaen" panose="010A0502050306030303" pitchFamily="18" charset="0"/>
              </a:rPr>
              <a:t>թ.  սեպտեմբերի 11-ի   </a:t>
            </a:r>
            <a:r>
              <a:rPr lang="en-US" sz="2000" dirty="0">
                <a:latin typeface="Sylfaen" panose="010A0502050306030303" pitchFamily="18" charset="0"/>
              </a:rPr>
              <a:t>N 981 - </a:t>
            </a:r>
            <a:r>
              <a:rPr lang="hy-AM" sz="2000" dirty="0">
                <a:latin typeface="Sylfaen" panose="010A0502050306030303" pitchFamily="18" charset="0"/>
              </a:rPr>
              <a:t>Ն  որոշում</a:t>
            </a:r>
          </a:p>
          <a:p>
            <a:r>
              <a:rPr lang="hy-AM" sz="2000" dirty="0" smtClean="0">
                <a:latin typeface="Sylfaen" panose="010A0502050306030303" pitchFamily="18" charset="0"/>
              </a:rPr>
              <a:t>ՀՀ </a:t>
            </a:r>
            <a:r>
              <a:rPr lang="hy-AM" sz="2000" dirty="0">
                <a:latin typeface="Sylfaen" panose="010A0502050306030303" pitchFamily="18" charset="0"/>
              </a:rPr>
              <a:t>աշխատանքի և սոցիալական </a:t>
            </a:r>
            <a:r>
              <a:rPr lang="hy-AM" sz="2000" dirty="0" smtClean="0">
                <a:latin typeface="Sylfaen" panose="010A0502050306030303" pitchFamily="18" charset="0"/>
              </a:rPr>
              <a:t>հարցերի  </a:t>
            </a:r>
            <a:r>
              <a:rPr lang="hy-AM" sz="2000" dirty="0">
                <a:latin typeface="Sylfaen" panose="010A0502050306030303" pitchFamily="18" charset="0"/>
              </a:rPr>
              <a:t>նախարարի </a:t>
            </a:r>
            <a:r>
              <a:rPr lang="hy-AM" sz="2000" dirty="0" smtClean="0">
                <a:latin typeface="Sylfaen" panose="010A0502050306030303" pitchFamily="18" charset="0"/>
              </a:rPr>
              <a:t>«</a:t>
            </a:r>
            <a:r>
              <a:rPr lang="hy-AM" sz="2000" dirty="0">
                <a:latin typeface="Sylfaen" panose="010A0502050306030303" pitchFamily="18" charset="0"/>
              </a:rPr>
              <a:t>Զբաղվածության կարգավորման ամենամյա պետական ծրագրի մոնիթորինգի և գնահատման մեթոդաբանությունը հաստատելու </a:t>
            </a:r>
            <a:r>
              <a:rPr lang="hy-AM" sz="2000" dirty="0" smtClean="0">
                <a:latin typeface="Sylfaen" panose="010A0502050306030303" pitchFamily="18" charset="0"/>
              </a:rPr>
              <a:t>մասին»</a:t>
            </a:r>
            <a:r>
              <a:rPr lang="en-US" sz="2000" dirty="0" smtClean="0">
                <a:latin typeface="Sylfaen" panose="010A0502050306030303" pitchFamily="18" charset="0"/>
              </a:rPr>
              <a:t> </a:t>
            </a:r>
            <a:r>
              <a:rPr lang="hy-AM" sz="2000" dirty="0" smtClean="0">
                <a:latin typeface="Sylfaen" panose="010A0502050306030303" pitchFamily="18" charset="0"/>
              </a:rPr>
              <a:t>2014 </a:t>
            </a:r>
            <a:r>
              <a:rPr lang="hy-AM" sz="2000" dirty="0">
                <a:latin typeface="Sylfaen" panose="010A0502050306030303" pitchFamily="18" charset="0"/>
              </a:rPr>
              <a:t>թ.  նոյեմբերի 3-ի  </a:t>
            </a:r>
            <a:r>
              <a:rPr lang="en-US" sz="2000" dirty="0">
                <a:latin typeface="Sylfaen" panose="010A0502050306030303" pitchFamily="18" charset="0"/>
              </a:rPr>
              <a:t>N 121-</a:t>
            </a:r>
            <a:r>
              <a:rPr lang="hy-AM" sz="2000" dirty="0">
                <a:latin typeface="Sylfaen" panose="010A0502050306030303" pitchFamily="18" charset="0"/>
              </a:rPr>
              <a:t>Ա/1  </a:t>
            </a:r>
            <a:r>
              <a:rPr lang="hy-AM" sz="2000" dirty="0" smtClean="0">
                <a:latin typeface="Sylfaen" panose="010A0502050306030303" pitchFamily="18" charset="0"/>
              </a:rPr>
              <a:t>հրաման</a:t>
            </a:r>
            <a:endParaRPr lang="en-US" sz="2000" dirty="0" smtClean="0">
              <a:latin typeface="Sylfaen" panose="010A0502050306030303" pitchFamily="18" charset="0"/>
            </a:endParaRPr>
          </a:p>
          <a:p>
            <a:r>
              <a:rPr lang="hy-AM" sz="2000" dirty="0">
                <a:latin typeface="Sylfaen" panose="010A0502050306030303" pitchFamily="18" charset="0"/>
              </a:rPr>
              <a:t>ՀՀ աշխատանքի և սոցիալական հարցերի նախարարի </a:t>
            </a:r>
            <a:r>
              <a:rPr lang="hy-AM" sz="2000" dirty="0" smtClean="0">
                <a:latin typeface="Sylfaen" panose="010A0502050306030303" pitchFamily="18" charset="0"/>
              </a:rPr>
              <a:t>«</a:t>
            </a:r>
            <a:r>
              <a:rPr lang="hy-AM" sz="2000" dirty="0">
                <a:latin typeface="Sylfaen" panose="010A0502050306030303" pitchFamily="18" charset="0"/>
              </a:rPr>
              <a:t>ՀՀ սոցիալական պաշտպանության ոլորտում իրականացվող ծրագրերի մոնիթորինգի և գնահատման տարեկան ծրագիրը հաստատելու մասին»   </a:t>
            </a:r>
            <a:r>
              <a:rPr lang="hy-AM" sz="2000" dirty="0" smtClean="0">
                <a:latin typeface="Sylfaen" panose="010A0502050306030303" pitchFamily="18" charset="0"/>
              </a:rPr>
              <a:t>201</a:t>
            </a:r>
            <a:r>
              <a:rPr lang="en-US" sz="2000" dirty="0" smtClean="0">
                <a:latin typeface="Sylfaen" panose="010A0502050306030303" pitchFamily="18" charset="0"/>
              </a:rPr>
              <a:t>6</a:t>
            </a:r>
            <a:r>
              <a:rPr lang="hy-AM" sz="2000" dirty="0" smtClean="0">
                <a:latin typeface="Sylfaen" panose="010A0502050306030303" pitchFamily="18" charset="0"/>
              </a:rPr>
              <a:t>թ</a:t>
            </a:r>
            <a:r>
              <a:rPr lang="hy-AM" sz="2000" dirty="0">
                <a:latin typeface="Sylfaen" panose="010A0502050306030303" pitchFamily="18" charset="0"/>
              </a:rPr>
              <a:t>.  </a:t>
            </a:r>
            <a:r>
              <a:rPr lang="hy-AM" sz="2000" dirty="0">
                <a:solidFill>
                  <a:schemeClr val="tx1"/>
                </a:solidFill>
                <a:latin typeface="Sylfaen" panose="010A0502050306030303" pitchFamily="18" charset="0"/>
              </a:rPr>
              <a:t>դեկտեմբերի 29-ի  </a:t>
            </a:r>
            <a:r>
              <a:rPr lang="en-US" sz="2000" dirty="0">
                <a:solidFill>
                  <a:schemeClr val="tx1"/>
                </a:solidFill>
                <a:latin typeface="Sylfaen" panose="010A0502050306030303" pitchFamily="18" charset="0"/>
              </a:rPr>
              <a:t>N 188 -</a:t>
            </a:r>
            <a:r>
              <a:rPr lang="hy-AM" sz="2000" dirty="0">
                <a:solidFill>
                  <a:schemeClr val="tx1"/>
                </a:solidFill>
                <a:latin typeface="Sylfaen" panose="010A0502050306030303" pitchFamily="18" charset="0"/>
              </a:rPr>
              <a:t>Ա/1  </a:t>
            </a:r>
            <a:r>
              <a:rPr lang="hy-AM" sz="2000" dirty="0" smtClean="0">
                <a:solidFill>
                  <a:schemeClr val="tx1"/>
                </a:solidFill>
                <a:latin typeface="Sylfaen" panose="010A0502050306030303" pitchFamily="18" charset="0"/>
              </a:rPr>
              <a:t>հրաման</a:t>
            </a:r>
            <a:endParaRPr lang="en-US" sz="2000" dirty="0" smtClean="0">
              <a:solidFill>
                <a:schemeClr val="tx1"/>
              </a:solidFill>
              <a:latin typeface="Sylfaen" panose="010A0502050306030303" pitchFamily="18" charset="0"/>
            </a:endParaRPr>
          </a:p>
          <a:p>
            <a:r>
              <a:rPr lang="hy-AM" sz="2000" dirty="0">
                <a:latin typeface="Sylfaen" panose="010A0502050306030303" pitchFamily="18" charset="0"/>
              </a:rPr>
              <a:t>ՀՀ ԱՍՀ  նախարարի 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en-US" sz="2000" dirty="0" smtClean="0">
                <a:latin typeface="Sylfaen" panose="010A0502050306030303" pitchFamily="18" charset="0"/>
              </a:rPr>
              <a:t>2016թ</a:t>
            </a:r>
            <a:r>
              <a:rPr lang="hy-AM" sz="2000" dirty="0">
                <a:latin typeface="Sylfaen" panose="010A0502050306030303" pitchFamily="18" charset="0"/>
              </a:rPr>
              <a:t>.</a:t>
            </a:r>
            <a:r>
              <a:rPr lang="en-US" sz="2000" dirty="0">
                <a:latin typeface="Sylfaen" panose="010A0502050306030303" pitchFamily="18" charset="0"/>
              </a:rPr>
              <a:t> </a:t>
            </a:r>
            <a:r>
              <a:rPr lang="hy-AM" sz="2000" dirty="0">
                <a:latin typeface="Sylfaen" panose="010A0502050306030303" pitchFamily="18" charset="0"/>
              </a:rPr>
              <a:t> </a:t>
            </a:r>
            <a:r>
              <a:rPr lang="en-US" sz="2000" dirty="0" err="1">
                <a:latin typeface="Sylfaen" panose="010A0502050306030303" pitchFamily="18" charset="0"/>
              </a:rPr>
              <a:t>հունիսի</a:t>
            </a:r>
            <a:r>
              <a:rPr lang="en-US" sz="2000" dirty="0">
                <a:latin typeface="Sylfaen" panose="010A0502050306030303" pitchFamily="18" charset="0"/>
              </a:rPr>
              <a:t> 28</a:t>
            </a:r>
            <a:r>
              <a:rPr lang="hy-AM" sz="2000" dirty="0">
                <a:latin typeface="Sylfaen" panose="010A0502050306030303" pitchFamily="18" charset="0"/>
              </a:rPr>
              <a:t>-ի  </a:t>
            </a:r>
            <a:r>
              <a:rPr lang="en-US" sz="2000" b="1" dirty="0">
                <a:latin typeface="Sylfaen" panose="010A0502050306030303" pitchFamily="18" charset="0"/>
              </a:rPr>
              <a:t>N 70</a:t>
            </a:r>
            <a:r>
              <a:rPr lang="hy-AM" sz="2000" b="1" dirty="0">
                <a:latin typeface="Sylfaen" panose="010A0502050306030303" pitchFamily="18" charset="0"/>
              </a:rPr>
              <a:t>-Ա/1</a:t>
            </a:r>
            <a:r>
              <a:rPr lang="en-US" sz="2000" b="1" dirty="0">
                <a:latin typeface="Sylfaen" panose="010A0502050306030303" pitchFamily="18" charset="0"/>
              </a:rPr>
              <a:t>  </a:t>
            </a:r>
            <a:r>
              <a:rPr lang="en-US" sz="2000" dirty="0">
                <a:latin typeface="Sylfaen" panose="010A0502050306030303" pitchFamily="18" charset="0"/>
              </a:rPr>
              <a:t>հ</a:t>
            </a:r>
            <a:r>
              <a:rPr lang="hy-AM" sz="2000" dirty="0" smtClean="0">
                <a:latin typeface="Sylfaen" panose="010A0502050306030303" pitchFamily="18" charset="0"/>
              </a:rPr>
              <a:t>րամանը</a:t>
            </a:r>
            <a:endParaRPr lang="en-US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7</a:t>
            </a:r>
            <a:r>
              <a:rPr lang="en-US" dirty="0" smtClean="0"/>
              <a:t>_1</a:t>
            </a:r>
            <a:r>
              <a:rPr lang="hy-AM" dirty="0" smtClean="0"/>
              <a:t>։ </a:t>
            </a:r>
            <a:r>
              <a:rPr lang="en-US" b="1" dirty="0" err="1"/>
              <a:t>Աշխատաշուկայում</a:t>
            </a:r>
            <a:r>
              <a:rPr lang="en-US" b="1" dirty="0"/>
              <a:t> </a:t>
            </a:r>
            <a:r>
              <a:rPr lang="en-US" b="1" dirty="0" err="1"/>
              <a:t>անմրցունակ</a:t>
            </a:r>
            <a:r>
              <a:rPr lang="en-US" b="1" dirty="0"/>
              <a:t> </a:t>
            </a:r>
            <a:r>
              <a:rPr lang="en-US" b="1" dirty="0" err="1"/>
              <a:t>անձանց</a:t>
            </a:r>
            <a:r>
              <a:rPr lang="en-US" b="1" dirty="0"/>
              <a:t> </a:t>
            </a:r>
            <a:r>
              <a:rPr lang="en-US" b="1" dirty="0" err="1"/>
              <a:t>փոքր</a:t>
            </a:r>
            <a:r>
              <a:rPr lang="en-US" b="1" dirty="0"/>
              <a:t> </a:t>
            </a:r>
            <a:r>
              <a:rPr lang="en-US" b="1" dirty="0" err="1"/>
              <a:t>ձեռնարկատիրական</a:t>
            </a:r>
            <a:r>
              <a:rPr lang="en-US" b="1" dirty="0"/>
              <a:t> </a:t>
            </a:r>
            <a:r>
              <a:rPr lang="en-US" b="1" dirty="0" err="1"/>
              <a:t>գործունեությամբ</a:t>
            </a:r>
            <a:r>
              <a:rPr lang="en-US" b="1" dirty="0"/>
              <a:t> </a:t>
            </a:r>
            <a:r>
              <a:rPr lang="en-US" b="1" dirty="0" err="1"/>
              <a:t>զբաղվելու</a:t>
            </a:r>
            <a:r>
              <a:rPr lang="en-US" b="1" dirty="0"/>
              <a:t> </a:t>
            </a:r>
            <a:r>
              <a:rPr lang="en-US" b="1" dirty="0" err="1"/>
              <a:t>համար</a:t>
            </a:r>
            <a:r>
              <a:rPr lang="en-US" b="1" dirty="0"/>
              <a:t> </a:t>
            </a:r>
            <a:r>
              <a:rPr lang="en-US" b="1" dirty="0" err="1"/>
              <a:t>աջակցության</a:t>
            </a:r>
            <a:r>
              <a:rPr lang="en-US" b="1" dirty="0"/>
              <a:t> </a:t>
            </a:r>
            <a:r>
              <a:rPr lang="en-US" b="1" dirty="0" err="1" smtClean="0"/>
              <a:t>տրամադրում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4943" y="2307315"/>
            <a:ext cx="6050815" cy="1889931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hy-AM" sz="1100" dirty="0"/>
              <a:t>Ծրագրում ընդգրկված՝     74 անձանցից 17.6%-ը կամ 13 շահառու հաշմանդամություն ույնեցող անձինք, 15-ը կամ 20.3%-ը՝ 16-29 տարեկան երիտասարդներ։ </a:t>
            </a:r>
            <a:r>
              <a:rPr lang="hy-AM" sz="1100" b="1" dirty="0"/>
              <a:t>Ծրագրում ընդգրկվել են ավելի մեծ թվով հաշմանդամություն ունեցող անձինք, քան նախատեսվել էր՝ 13- պլանավորված 8-ի փոխարեն։</a:t>
            </a:r>
            <a:r>
              <a:rPr lang="hy-AM" sz="1100" dirty="0"/>
              <a:t> </a:t>
            </a:r>
            <a:endParaRPr lang="en-US" sz="1100" dirty="0"/>
          </a:p>
          <a:p>
            <a:pPr>
              <a:spcAft>
                <a:spcPts val="0"/>
              </a:spcAft>
            </a:pPr>
            <a:r>
              <a:rPr lang="hy-AM" sz="1100" b="1" dirty="0"/>
              <a:t>Շահառուները գոհ են ծրագրի </a:t>
            </a:r>
            <a:r>
              <a:rPr lang="hy-AM" sz="1100" b="1" dirty="0" smtClean="0"/>
              <a:t>վարչարարությունից</a:t>
            </a:r>
            <a:endParaRPr lang="en-US" sz="1100" b="1" dirty="0" smtClean="0"/>
          </a:p>
          <a:p>
            <a:pPr>
              <a:spcAft>
                <a:spcPts val="0"/>
              </a:spcAft>
            </a:pPr>
            <a:r>
              <a:rPr lang="hy-AM" sz="1100" b="1" dirty="0"/>
              <a:t>Ծրագրի շրջանակներում  յուրաքանչյուր </a:t>
            </a:r>
            <a:r>
              <a:rPr lang="hy-AM" sz="1100" b="1" dirty="0" smtClean="0"/>
              <a:t>մասն ակցի </a:t>
            </a:r>
            <a:r>
              <a:rPr lang="hy-AM" sz="1100" b="1" dirty="0"/>
              <a:t>հաշվով ստեղծվել է 1.4 աշխատատեղ, իսկ մեկ աշխատեղի ստեղծման համար ծախսվել է 514.6 հազ. </a:t>
            </a:r>
            <a:r>
              <a:rPr lang="hy-AM" sz="1100" b="1" dirty="0" smtClean="0"/>
              <a:t>դրամ</a:t>
            </a:r>
            <a:endParaRPr lang="en-US" sz="1100" b="1" dirty="0" smtClean="0"/>
          </a:p>
          <a:p>
            <a:pPr>
              <a:spcAft>
                <a:spcPts val="0"/>
              </a:spcAft>
            </a:pPr>
            <a:r>
              <a:rPr lang="hy-AM" sz="1100" dirty="0"/>
              <a:t>Ծրագրում ընդգրկվելը շահառուների վրա ունեցել է որոշակի դրական ազդեցություն արտագնա աշխատանքի մեկնելու որոշումը փոխելու կապակցությամբ</a:t>
            </a:r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423677" y="1864441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14943" y="4283332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15265" y="1864445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8026971" y="4984954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9" name="Rectangle 8"/>
          <p:cNvSpPr/>
          <p:nvPr/>
        </p:nvSpPr>
        <p:spPr>
          <a:xfrm>
            <a:off x="574939" y="4652664"/>
            <a:ext cx="5730822" cy="209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marR="0" lvl="0" indent="-284163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2016 թվականիան իրականացվել է 74 ծրագիր պլանավորված 81-ի փոխարեն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թեև   դրական եզրակացություն ստացած գործարար ծրագրերի թիվը եղել է 77։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Հայաստանի աշխատաշուկայի և շուկայական տնտեսության իրավիճակի թելանդրանքով ծրագրի շրջանակներում նոր աշխատատեղերի ստեղծումը բավական բարդ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է</a:t>
            </a:r>
            <a:endParaRPr lang="en-US" sz="1200" dirty="0" smtClean="0"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284163" indent="-284163">
              <a:buFont typeface="Arial" panose="020B0604020202020204" pitchFamily="34" charset="0"/>
              <a:buChar char="•"/>
            </a:pPr>
            <a:r>
              <a:rPr lang="hy-AM" sz="1200" b="1" dirty="0"/>
              <a:t>Անհրաժեշտություն կա գումարների վերաբաշխման ճկունության</a:t>
            </a:r>
            <a:r>
              <a:rPr lang="hy-AM" sz="1200" dirty="0"/>
              <a:t>․ եղել են ԶՏԿ-ներ որոնք չեն կարողացել իրականացնել ծրագիրը և չեն ծախսել գումարները, իսկ որոշ տարածքներում կարիք է եղել ֆինանսական միջոցների, սակայն չեն ունեցել այդ միջոցները։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439763" y="2233773"/>
            <a:ext cx="53528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Ձեռնարկատիրական գործունեությունը շարունակող մասնակիցներն իրենց հերթին ստեղծել են 29 լրացուցիչ աշխատատեղեր վարձու աշխատուժի ներգրավմամբ:  </a:t>
            </a:r>
            <a:endParaRPr lang="en-US" sz="1200" dirty="0" smtClean="0"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Ծախսարդյունավետության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պարզեցված հաշվարկի նպատակով ենթադրվել է, որ ծրագրի 101 մասնակից (ինքնազբաղված և վարձու աշխատող) 24 ամիսների ընթացքում ապահովվել է կայուն զբաղվածությամբ՝ 79454 դրամ միջին աշխատավարձով: </a:t>
            </a:r>
            <a:endParaRPr lang="en-US" sz="1200" dirty="0" smtClean="0"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Եկամտային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հարկի տեսքով բյուջե կատարված մուտքերն այս դեպքում կկազմեն 47 մլն դրամ: Ստացվում է, որ ծախսերը գերազանցել են մուտքերը 11.3%-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ով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25044" y="4037111"/>
            <a:ext cx="54728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Սակայն</a:t>
            </a:r>
            <a:r>
              <a:rPr lang="en-US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միջազգային </a:t>
            </a: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փորձը վկայում է, որ աշխատաշուկայի ակտիվ ծրագրերի ծախսարդյունավետության գնահատումը պետք է կատարել երկարաժամկետ հեռանկարի համար՝ մինչև հինգ տարի: Եթե ծախսարդյունավետությունը հաշվարկենք 36 </a:t>
            </a:r>
            <a:r>
              <a:rPr lang="hy-AM" sz="12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ամսվա </a:t>
            </a: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համար, ապա մուտքերը կգերազանցեն ծախսերը 33%-ով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6465757" y="5286448"/>
            <a:ext cx="54728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Անհրաժեշտ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է ներդնել նոր իրավական կարգավորումներ, որոնց շրջանակներում շահառուները հնարավորություն կստանան ավելացնել հիմնական և շրջանառու միջոցները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</a:rPr>
              <a:t>Մ</a:t>
            </a:r>
            <a:r>
              <a:rPr lang="hy-AM" sz="1200" dirty="0" smtClean="0">
                <a:latin typeface="Sylfaen" panose="010A0502050306030303" pitchFamily="18" charset="0"/>
              </a:rPr>
              <a:t>եկ </a:t>
            </a:r>
            <a:r>
              <a:rPr lang="hy-AM" sz="1200" dirty="0">
                <a:latin typeface="Sylfaen" panose="010A0502050306030303" pitchFamily="18" charset="0"/>
              </a:rPr>
              <a:t>ծրագրում </a:t>
            </a:r>
            <a:r>
              <a:rPr lang="hy-AM" sz="1200" dirty="0" smtClean="0">
                <a:latin typeface="Sylfaen" panose="010A0502050306030303" pitchFamily="18" charset="0"/>
              </a:rPr>
              <a:t>ընդգրկել մի </a:t>
            </a:r>
            <a:r>
              <a:rPr lang="hy-AM" sz="1200" dirty="0">
                <a:latin typeface="Sylfaen" panose="010A0502050306030303" pitchFamily="18" charset="0"/>
              </a:rPr>
              <a:t>քանի </a:t>
            </a:r>
            <a:r>
              <a:rPr lang="hy-AM" sz="1200" dirty="0" smtClean="0">
                <a:latin typeface="Sylfaen" panose="010A0502050306030303" pitchFamily="18" charset="0"/>
              </a:rPr>
              <a:t>շահառուներ </a:t>
            </a:r>
            <a:r>
              <a:rPr lang="hy-AM" sz="1200" dirty="0">
                <a:latin typeface="Sylfaen" panose="010A0502050306030303" pitchFamily="18" charset="0"/>
              </a:rPr>
              <a:t>(աշխատանքային կոլեկտիվ կամ խմբի ձևավորում), որը կնպաստի ծրագրի արդյունավետության </a:t>
            </a:r>
            <a:r>
              <a:rPr lang="hy-AM" sz="1200" dirty="0" smtClean="0">
                <a:latin typeface="Sylfaen" panose="010A0502050306030303" pitchFamily="18" charset="0"/>
              </a:rPr>
              <a:t>բարձրացմանը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</a:rPr>
              <a:t>Առաջնահերթությունը հատկապես տալ ընտանեկան նպաստ համակարգում ընդգրկվածներին</a:t>
            </a:r>
            <a:endParaRPr lang="en-US" sz="12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9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34691"/>
            <a:ext cx="11029616" cy="1013800"/>
          </a:xfrm>
        </p:spPr>
        <p:txBody>
          <a:bodyPr>
            <a:noAutofit/>
          </a:bodyPr>
          <a:lstStyle/>
          <a:p>
            <a:r>
              <a:rPr lang="hy-AM" sz="2000" dirty="0" smtClean="0"/>
              <a:t>Ծրագիր </a:t>
            </a:r>
            <a:r>
              <a:rPr lang="en-US" sz="2000" dirty="0" smtClean="0"/>
              <a:t>7_2</a:t>
            </a:r>
            <a:r>
              <a:rPr lang="hy-AM" sz="2000" dirty="0" smtClean="0"/>
              <a:t>։ </a:t>
            </a:r>
            <a:r>
              <a:rPr lang="en-US" sz="2000" b="1" dirty="0" err="1"/>
              <a:t>Աշխատաշուկայում</a:t>
            </a:r>
            <a:r>
              <a:rPr lang="en-US" sz="2000" b="1" dirty="0"/>
              <a:t> </a:t>
            </a:r>
            <a:r>
              <a:rPr lang="en-US" sz="2000" b="1" dirty="0" err="1"/>
              <a:t>անմրցունակ</a:t>
            </a:r>
            <a:r>
              <a:rPr lang="en-US" sz="2000" b="1" dirty="0"/>
              <a:t> </a:t>
            </a:r>
            <a:r>
              <a:rPr lang="en-US" sz="2000" b="1" dirty="0" err="1"/>
              <a:t>անձանց</a:t>
            </a:r>
            <a:r>
              <a:rPr lang="en-US" sz="2000" b="1" dirty="0"/>
              <a:t> </a:t>
            </a:r>
            <a:r>
              <a:rPr lang="en-US" sz="2000" b="1" dirty="0" err="1"/>
              <a:t>անասնապահությամբ</a:t>
            </a:r>
            <a:r>
              <a:rPr lang="ru-RU" sz="2000" b="1" dirty="0"/>
              <a:t> (</a:t>
            </a:r>
            <a:r>
              <a:rPr lang="en-US" sz="2000" b="1" dirty="0" err="1"/>
              <a:t>տավարաբուծությամբ</a:t>
            </a:r>
            <a:r>
              <a:rPr lang="ru-RU" sz="2000" b="1" dirty="0"/>
              <a:t>, </a:t>
            </a:r>
            <a:r>
              <a:rPr lang="en-US" sz="2000" b="1" dirty="0" err="1"/>
              <a:t>ոչխարաբուծությամբ</a:t>
            </a:r>
            <a:r>
              <a:rPr lang="ru-RU" sz="2000" b="1" dirty="0"/>
              <a:t>, </a:t>
            </a:r>
            <a:r>
              <a:rPr lang="en-US" sz="2000" b="1" dirty="0" err="1"/>
              <a:t>խոզաբուծությամբ</a:t>
            </a:r>
            <a:r>
              <a:rPr lang="ru-RU" sz="2000" b="1" dirty="0"/>
              <a:t>, </a:t>
            </a:r>
            <a:r>
              <a:rPr lang="en-US" sz="2000" b="1" dirty="0" err="1"/>
              <a:t>թռչնաբուծությամբ</a:t>
            </a:r>
            <a:r>
              <a:rPr lang="ru-RU" sz="2000" b="1" dirty="0"/>
              <a:t>) </a:t>
            </a:r>
            <a:r>
              <a:rPr lang="en-US" sz="2000" b="1" dirty="0" err="1"/>
              <a:t>զբաղվելու</a:t>
            </a:r>
            <a:r>
              <a:rPr lang="en-US" sz="2000" b="1" dirty="0"/>
              <a:t> </a:t>
            </a:r>
            <a:r>
              <a:rPr lang="en-US" sz="2000" b="1" dirty="0" err="1"/>
              <a:t>համար</a:t>
            </a:r>
            <a:r>
              <a:rPr lang="en-US" sz="2000" b="1" dirty="0"/>
              <a:t> </a:t>
            </a:r>
            <a:r>
              <a:rPr lang="en-US" sz="2000" b="1" dirty="0" err="1"/>
              <a:t>աջակցության</a:t>
            </a:r>
            <a:r>
              <a:rPr lang="en-US" sz="2000" b="1" dirty="0"/>
              <a:t> </a:t>
            </a:r>
            <a:r>
              <a:rPr lang="en-US" sz="2000" b="1" dirty="0" err="1"/>
              <a:t>տրամադրում</a:t>
            </a:r>
            <a:endParaRPr lang="en-US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1877" y="2307315"/>
            <a:ext cx="6558536" cy="240382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200" b="1" dirty="0"/>
              <a:t>ԿԶԳ-ն 2016թ. կազմել է 95.9% սահմանված 90%  թիրախի </a:t>
            </a:r>
            <a:r>
              <a:rPr lang="hy-AM" sz="1200" b="1" dirty="0" smtClean="0"/>
              <a:t>համեմատ</a:t>
            </a:r>
          </a:p>
          <a:p>
            <a:pPr>
              <a:spcAft>
                <a:spcPts val="0"/>
              </a:spcAft>
            </a:pPr>
            <a:r>
              <a:rPr lang="hy-AM" sz="1200" dirty="0"/>
              <a:t>ընդգրկվել են 54 անձ, նրանցից 14.8%-ը կամ 8-ը՝ հաշմանդամություն ույնեցող անձինք, 2-ը կամ 3.7%-ը՝ 16-29 տարեկան երիտասարդներ։ </a:t>
            </a:r>
            <a:r>
              <a:rPr lang="hy-AM" sz="1200" b="1" dirty="0"/>
              <a:t>Ծրագրի մասնակիցների 85.2%-ը կազմել են 30-54 </a:t>
            </a:r>
            <a:r>
              <a:rPr lang="hy-AM" sz="1200" b="1" dirty="0" smtClean="0"/>
              <a:t>տարեկնները</a:t>
            </a:r>
          </a:p>
          <a:p>
            <a:pPr>
              <a:spcAft>
                <a:spcPts val="0"/>
              </a:spcAft>
            </a:pPr>
            <a:r>
              <a:rPr lang="af-ZA" sz="1200" b="1" dirty="0"/>
              <a:t>մասնակիցների 50%-ը  Ընտանիքների անապահովության գնահատման համակարգում հաշվառված և ընտանեկան նպաստ  ստացող  ընտանիքներից են և ծրագիրը  նպաստում է հատկապես գյուղական բնակավայրերում ապրող անմրցունակ անձանց և՛ ինքնազբաղվածության ապահովմանը, և՛ նրանց ընտանիքի անդամների, հատկապես երեխաների </a:t>
            </a:r>
            <a:r>
              <a:rPr lang="hy-AM" sz="1200" b="1" dirty="0"/>
              <a:t>ս</a:t>
            </a:r>
            <a:r>
              <a:rPr lang="af-ZA" sz="1200" b="1" dirty="0"/>
              <a:t>ննդապահովմանը</a:t>
            </a:r>
            <a:r>
              <a:rPr lang="af-ZA" sz="1200" b="1" dirty="0" smtClean="0"/>
              <a:t>:</a:t>
            </a:r>
            <a:endParaRPr lang="hy-AM" sz="1200" b="1" dirty="0" smtClean="0"/>
          </a:p>
          <a:p>
            <a:pPr>
              <a:spcAft>
                <a:spcPts val="0"/>
              </a:spcAft>
            </a:pPr>
            <a:r>
              <a:rPr lang="hy-AM" sz="1200" b="1" dirty="0" smtClean="0"/>
              <a:t>Շահառուների </a:t>
            </a:r>
            <a:r>
              <a:rPr lang="hy-AM" sz="1200" b="1" dirty="0"/>
              <a:t>89,5 տոկոսը նշել է եկամուտների ավելացում՝</a:t>
            </a:r>
            <a:r>
              <a:rPr lang="hy-AM" sz="1200" dirty="0"/>
              <a:t> 10.4%-ի ընտանիքների եկամուտները լավացել են զգալիորեն, 79.1%-ի եկամուտները որոշ չափով։</a:t>
            </a:r>
            <a:r>
              <a:rPr lang="hy-AM" sz="1200" b="1" dirty="0"/>
              <a:t> Ծրագրի մասնակիցների 87,5 տոկոսը գոհ է իրենց կողմից ստացված հասույթից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31876" y="1862066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81192" y="4783073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42262" y="1852130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8772" y="5424178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9" name="Rectangle 8"/>
          <p:cNvSpPr/>
          <p:nvPr/>
        </p:nvSpPr>
        <p:spPr>
          <a:xfrm>
            <a:off x="459669" y="5126550"/>
            <a:ext cx="5953934" cy="1645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շրջանակներում նոր աշխատատեղերի ստեղծումը դժվար է, և պայմանավորված է նաև Հայաստանի աշխատաշուկայի ու տնտեսական հնարավորությունների առկայությամբ։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Հարցման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արդյունքնների համաձայն ծրագրում ընդգրկված շահառուների 66.7%-ի փոքր բիզնեսի գործունեության արդյունքում չի կարողացել նոր աշխատատեղեր ստեղծել, հարցվողների 31.3%-ին հաջողվել է ստեղծել մեկական, իսկ 2.1%-ին` 7 նոր աշխատատեղ: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0413" y="2307315"/>
            <a:ext cx="49276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Փ</a:t>
            </a:r>
            <a:r>
              <a:rPr lang="af-ZA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աստացի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ծախսվել է</a:t>
            </a:r>
            <a:r>
              <a:rPr lang="af-ZA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40.1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մլն դրամ կամ ԱԱԾ բյուջեի</a:t>
            </a:r>
            <a:r>
              <a:rPr lang="af-ZA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2.0%-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ը</a:t>
            </a:r>
            <a:r>
              <a:rPr lang="af-ZA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: 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Sylfaen" panose="010A050205030603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af-ZA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Ծախսված </a:t>
            </a:r>
            <a:r>
              <a:rPr lang="af-ZA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միջոցների 61.3%-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ը հատկացվել է անմրցունակ անձանց անասնագլխաքանակ</a:t>
            </a:r>
            <a:r>
              <a:rPr lang="af-ZA" sz="12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և անասնակեր ձեռք բերելու և անասնաբույժի ծառայություններից օգվելու համար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af-ZA" sz="1200" dirty="0"/>
              <a:t>Եթե ծախսարդյունավետությունը գնահատում ենք </a:t>
            </a:r>
            <a:r>
              <a:rPr lang="af-ZA" sz="1200" dirty="0" smtClean="0"/>
              <a:t>24 </a:t>
            </a:r>
            <a:r>
              <a:rPr lang="af-ZA" sz="1200" dirty="0"/>
              <a:t>ամիս հեռանկարի համար, ապա ծրագրի ծախսերը գերազանցում են ծրագրի իրականացման արդյունքում բյուջե կատարված մուտքերը 37%-ով, սակայն </a:t>
            </a:r>
            <a:r>
              <a:rPr lang="af-ZA" sz="1200" dirty="0" smtClean="0"/>
              <a:t>36 </a:t>
            </a:r>
            <a:r>
              <a:rPr lang="af-ZA" sz="1200" dirty="0"/>
              <a:t>ամսվա դեպքում ծախսեր-մուտքեր բացասական հաշվեկշիռը կրճատվում է միչև 6%-ի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265933" y="4039183"/>
            <a:ext cx="45109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4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Պ</a:t>
            </a:r>
            <a:r>
              <a:rPr lang="en-US" sz="14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ե</a:t>
            </a:r>
            <a:r>
              <a:rPr lang="af-ZA" sz="14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տք </a:t>
            </a:r>
            <a:r>
              <a:rPr lang="af-ZA" sz="1400" b="1" i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է նկատի ունենալ ծրագրի անուղղակի ազդեցությունը, մասնավորապես նպաստառու ընտանիքների համար: Համապատասխան մեխանիզմների մշակման և կիրառման արդյունքում ծրագրի միջոցով հնարավոր է հասնել նպաստառու ընտանիքների ակտիվացման</a:t>
            </a:r>
            <a:endParaRPr lang="en-US" sz="1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6990413" y="5793510"/>
            <a:ext cx="4718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Կատարելագործել իրազեկման աշխատանքները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Վերանայել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հաստատված կարգով սահմանված շահառուների ընտրության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մեխանիզմերը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</a:rPr>
              <a:t>Առաջնահերթությունը հատկապես տալ ընտանեկան նպաստ համակարգում </a:t>
            </a:r>
            <a:r>
              <a:rPr lang="hy-AM" sz="1200" b="1" dirty="0" smtClean="0">
                <a:latin typeface="Sylfaen" panose="010A0502050306030303" pitchFamily="18" charset="0"/>
              </a:rPr>
              <a:t>ընդգրկվածներին</a:t>
            </a:r>
            <a:endParaRPr lang="en-US" sz="12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</a:t>
            </a:r>
            <a:r>
              <a:rPr lang="en-US" dirty="0" smtClean="0"/>
              <a:t>8</a:t>
            </a:r>
            <a:r>
              <a:rPr lang="hy-AM" dirty="0" smtClean="0"/>
              <a:t>։</a:t>
            </a:r>
            <a:r>
              <a:rPr lang="en-US" b="1" dirty="0" smtClean="0"/>
              <a:t> </a:t>
            </a:r>
            <a:r>
              <a:rPr lang="en-US" b="1" dirty="0" err="1"/>
              <a:t>Սեզոնային</a:t>
            </a:r>
            <a:r>
              <a:rPr lang="en-US" b="1" dirty="0"/>
              <a:t> </a:t>
            </a:r>
            <a:r>
              <a:rPr lang="en-US" b="1" dirty="0" err="1"/>
              <a:t>զբաղվածության</a:t>
            </a:r>
            <a:r>
              <a:rPr lang="en-US" b="1" dirty="0"/>
              <a:t> </a:t>
            </a:r>
            <a:r>
              <a:rPr lang="en-US" b="1" dirty="0" err="1"/>
              <a:t>խթանման</a:t>
            </a:r>
            <a:r>
              <a:rPr lang="en-US" b="1" dirty="0"/>
              <a:t> </a:t>
            </a:r>
            <a:r>
              <a:rPr lang="en-US" b="1" dirty="0" err="1"/>
              <a:t>միջոցով</a:t>
            </a:r>
            <a:r>
              <a:rPr lang="en-US" b="1" dirty="0"/>
              <a:t> </a:t>
            </a:r>
            <a:r>
              <a:rPr lang="en-US" b="1" dirty="0" err="1"/>
              <a:t>գյուղացիական</a:t>
            </a:r>
            <a:r>
              <a:rPr lang="en-US" b="1" dirty="0"/>
              <a:t> </a:t>
            </a:r>
            <a:r>
              <a:rPr lang="en-US" b="1" dirty="0" err="1"/>
              <a:t>տնտեսությանն</a:t>
            </a:r>
            <a:r>
              <a:rPr lang="en-US" b="1" dirty="0"/>
              <a:t> </a:t>
            </a:r>
            <a:r>
              <a:rPr lang="en-US" b="1" dirty="0" err="1"/>
              <a:t>աջակցության</a:t>
            </a:r>
            <a:r>
              <a:rPr lang="en-US" b="1" dirty="0"/>
              <a:t> </a:t>
            </a:r>
            <a:r>
              <a:rPr lang="en-US" b="1" dirty="0" err="1"/>
              <a:t>տրամադրում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4943" y="2307315"/>
            <a:ext cx="6392257" cy="216665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200" b="1" dirty="0"/>
              <a:t>Ծրագրի շրջանակում ժամանակավոր աշխատանքով ապահովվել է 7640 անձ</a:t>
            </a:r>
            <a:r>
              <a:rPr lang="hy-AM" sz="1200" dirty="0"/>
              <a:t>, այդ թվում ընտանիքների անապահովության գնահատման համակարգում հաշվառված և </a:t>
            </a:r>
            <a:r>
              <a:rPr lang="hy-AM" sz="1200" b="1" dirty="0"/>
              <a:t>ընտանեկան նպաստ ստացող 3229 </a:t>
            </a:r>
            <a:r>
              <a:rPr lang="hy-AM" sz="1200" b="1" dirty="0" smtClean="0"/>
              <a:t>ընտանիք</a:t>
            </a:r>
          </a:p>
          <a:p>
            <a:pPr>
              <a:spcAft>
                <a:spcPts val="0"/>
              </a:spcAft>
            </a:pPr>
            <a:r>
              <a:rPr lang="hy-AM" sz="1200" dirty="0"/>
              <a:t>իրականացվել է 451 համայնքում, այդ թվում 112 բարձր լեռնային և բնական աղետից տուժած 3 համայնքներում։ Ծրագրում ընդգրկվել են ծրագրում ընդգրկման ենթակա համայնքերի </a:t>
            </a:r>
            <a:r>
              <a:rPr lang="en-US" sz="1200" dirty="0"/>
              <a:t>82%</a:t>
            </a:r>
            <a:r>
              <a:rPr lang="hy-AM" sz="1200" dirty="0"/>
              <a:t>-ը։ </a:t>
            </a:r>
            <a:endParaRPr lang="hy-AM" sz="1200" dirty="0" smtClean="0"/>
          </a:p>
          <a:p>
            <a:pPr>
              <a:spcAft>
                <a:spcPts val="0"/>
              </a:spcAft>
            </a:pPr>
            <a:r>
              <a:rPr lang="hy-AM" sz="1200" b="1" dirty="0"/>
              <a:t>Ծրագիրը բավական լավ միջոց է մեղմելու գյուղական համայնքներում սոցիալական լարվածությունը, ապահովելու այդ համայնքի բնակիչների համար ժամանակավոր զբաղվածություն, ինչպես նաև գործազրկության մակարդակը և պետական աջակցության միջոցով ստեղծել գյուղացիական տնտեսությունների համար ինքնուրույն տնտեսական գործունեություն իրականացնելու համար բարենպաստ պայմաններ: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14943" y="1864445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14943" y="4506550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8689" y="1834909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9" name="Rectangle 8"/>
          <p:cNvSpPr/>
          <p:nvPr/>
        </p:nvSpPr>
        <p:spPr>
          <a:xfrm>
            <a:off x="7777967" y="4596263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943" y="487588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Շահառուների մեծ մասը դժգոհություն է հայտնել ծրագրի շրջանակում վճարված գումարների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չափից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y-AM" sz="1200" dirty="0"/>
              <a:t>Ցածր է շահառուների իրազեկվածությունը ծրագրից, անգամ ընդգրկված լինելով ծրագրում տեղյակ չեն ծրագրի պայմաններից և </a:t>
            </a:r>
            <a:r>
              <a:rPr lang="hy-AM" sz="1200" dirty="0" smtClean="0"/>
              <a:t>հնարավորություններից</a:t>
            </a:r>
          </a:p>
          <a:p>
            <a:pPr marL="225425" indent="-171450">
              <a:buFont typeface="Arial" panose="020B0604020202020204" pitchFamily="34" charset="0"/>
              <a:buChar char="•"/>
            </a:pPr>
            <a:r>
              <a:rPr lang="hy-AM" sz="1200" dirty="0"/>
              <a:t>ԶՏԿ տնօրենների կողմից դադրեցվել են 161 պայմանագրեր</a:t>
            </a:r>
            <a:endParaRPr lang="en-US" sz="1200" dirty="0"/>
          </a:p>
          <a:p>
            <a:pPr marL="225425" indent="-171450">
              <a:buFont typeface="Arial" panose="020B0604020202020204" pitchFamily="34" charset="0"/>
              <a:buChar char="•"/>
            </a:pPr>
            <a:r>
              <a:rPr lang="hy-AM" sz="1200" dirty="0"/>
              <a:t>Ետ գանձված գումարները կազմել են ծրագրի համար ծախսված գումարների 27 </a:t>
            </a:r>
            <a:r>
              <a:rPr lang="hy-AM" sz="1200" dirty="0" smtClean="0"/>
              <a:t>տոկոսը</a:t>
            </a:r>
          </a:p>
          <a:p>
            <a:pPr marL="225425" indent="-171450">
              <a:buFont typeface="Arial" panose="020B0604020202020204" pitchFamily="34" charset="0"/>
              <a:buChar char="•"/>
            </a:pPr>
            <a:r>
              <a:rPr lang="hy-AM" sz="1200" dirty="0"/>
              <a:t>Շահառուների ոչ մեծ մասն է կարողացել </a:t>
            </a:r>
            <a:r>
              <a:rPr lang="hy-AM" sz="1200" dirty="0" smtClean="0"/>
              <a:t>ավելացնել </a:t>
            </a:r>
            <a:r>
              <a:rPr lang="hy-AM" sz="1200" dirty="0"/>
              <a:t>նախորդ երեք տարիների համեմատ մշակվող հողատարածքի մակերեսը,  մշակաբույսերի տեսականին և գյուղատնտեսական աշխատանքներից ստացված </a:t>
            </a:r>
            <a:r>
              <a:rPr lang="hy-AM" sz="1200" dirty="0" smtClean="0"/>
              <a:t>եկամուտը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100224" y="2248243"/>
            <a:ext cx="4654932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իրականացման նպատակով ծախսված միջոցները 2016թ. կազմել են 1117.4 մլն դրամ կամ հատկացված միջոցների 99.2%-ը: 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Եթե ծրագիրը դիտարկենք կատարված ծախսերի համեմատ ծրագրի իրականացման արդյունքում պետական բվյուջե  կատարված մուտքերի տեսանկյունից, ապա այն չի կարելի համարել ծախսարդյունավետ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Սակայն </a:t>
            </a:r>
            <a:r>
              <a:rPr lang="hy-AM" sz="1200" b="1" i="1" dirty="0"/>
              <a:t>Ծրագիրը լուրջ ներդրում ունի առավել խոցելի և աղքատ գյուղական բնակավայրերի բնակչության սոցիալական լարվածության մեղմման, ՀՀ մարզերից դեպի մայրաքաղաք կամ արտերկիր աշխատուժի արտահոսքի կանխարգելման տեսանկյունից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45083" y="4915930"/>
            <a:ext cx="5110073" cy="175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just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Ավելացնել </a:t>
            </a:r>
            <a:r>
              <a:rPr lang="hy-AM" sz="12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ընդգրկվողների թիվը, </a:t>
            </a:r>
            <a:r>
              <a:rPr lang="hy-AM" sz="12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քանի որ դրա կարիքն ունեն շատերը,</a:t>
            </a:r>
            <a:r>
              <a:rPr lang="hy-AM" sz="12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ինչպես նաև ծրագիրը դարձնել շարունակական՝ հնարավորություն տալով ընտանիքներին մի քանի տարի ընդգրկվել ծրագրում։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Բարելավել ԶՊԳ տարածքային կենտրոնների կողմից մատուցված ծառայությունների և տրամադրվող խորհրդատվության 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որակը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Ուժեղացնել ծրագրի ընթացիկ մոնիթորինգի բաղադրիչը և ապահովել համայնքների հետ ակտիվ համագործակցությունը։</a:t>
            </a:r>
          </a:p>
        </p:txBody>
      </p:sp>
    </p:spTree>
    <p:extLst>
      <p:ext uri="{BB962C8B-B14F-4D97-AF65-F5344CB8AC3E}">
        <p14:creationId xmlns:p14="http://schemas.microsoft.com/office/powerpoint/2010/main" val="11488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Ծրագիր </a:t>
            </a:r>
            <a:r>
              <a:rPr lang="en-US" dirty="0" smtClean="0"/>
              <a:t>9</a:t>
            </a:r>
            <a:r>
              <a:rPr lang="hy-AM" dirty="0" smtClean="0"/>
              <a:t>։</a:t>
            </a:r>
            <a:r>
              <a:rPr lang="en-US" b="1" dirty="0" smtClean="0"/>
              <a:t> </a:t>
            </a:r>
            <a:r>
              <a:rPr lang="en-US" b="1" dirty="0" err="1"/>
              <a:t>Վարձատրվող</a:t>
            </a:r>
            <a:r>
              <a:rPr lang="en-US" b="1" dirty="0"/>
              <a:t> </a:t>
            </a:r>
            <a:r>
              <a:rPr lang="en-US" b="1" dirty="0" err="1"/>
              <a:t>հասարակական</a:t>
            </a:r>
            <a:r>
              <a:rPr lang="en-US" b="1" dirty="0"/>
              <a:t> </a:t>
            </a:r>
            <a:r>
              <a:rPr lang="en-US" b="1" dirty="0" err="1"/>
              <a:t>աշխատանքների</a:t>
            </a:r>
            <a:r>
              <a:rPr lang="en-US" b="1" dirty="0"/>
              <a:t> </a:t>
            </a:r>
            <a:r>
              <a:rPr lang="en-US" b="1" dirty="0" err="1"/>
              <a:t>կազմակերպման</a:t>
            </a:r>
            <a:r>
              <a:rPr lang="en-US" b="1" dirty="0"/>
              <a:t> </a:t>
            </a:r>
            <a:r>
              <a:rPr lang="en-US" b="1" dirty="0" err="1"/>
              <a:t>միջոցով</a:t>
            </a:r>
            <a:r>
              <a:rPr lang="en-US" b="1" dirty="0"/>
              <a:t> </a:t>
            </a:r>
            <a:r>
              <a:rPr lang="en-US" b="1" dirty="0" err="1"/>
              <a:t>գործազուրկների</a:t>
            </a:r>
            <a:r>
              <a:rPr lang="en-US" b="1" dirty="0"/>
              <a:t> </a:t>
            </a:r>
            <a:r>
              <a:rPr lang="en-US" b="1" dirty="0" err="1"/>
              <a:t>ժամանակավոր</a:t>
            </a:r>
            <a:r>
              <a:rPr lang="en-US" b="1" dirty="0"/>
              <a:t> </a:t>
            </a:r>
            <a:r>
              <a:rPr lang="en-US" b="1" dirty="0" err="1"/>
              <a:t>զբաղվածության</a:t>
            </a:r>
            <a:r>
              <a:rPr lang="en-US" b="1" dirty="0"/>
              <a:t> </a:t>
            </a:r>
            <a:r>
              <a:rPr lang="en-US" b="1" dirty="0" err="1"/>
              <a:t>ապահովում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313" y="2203002"/>
            <a:ext cx="6798657" cy="235131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Ծրագիրը միտված է ցածր որակավորում ունեցող գործազուրկների  ժամանակավոր զբաղվածությամբ ապահովմանը, ովքեր անմրցունակ են աշխատանքի շուկայում և ծրագրի միջոցով ապահովվում են թեև ժամանակավոր զբաղվածությամբ, բայց որոշակի եկամուտուվ։ </a:t>
            </a:r>
            <a:endParaRPr lang="hy-AM" sz="1200" dirty="0" smtClean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Ծրագիրը  նպաստում է համայնքներում սոցիալական լարվածության մեղմմանը,  առկա մարտահրավերներին արագ </a:t>
            </a:r>
            <a:r>
              <a:rPr lang="hy-AM" sz="1200" dirty="0" smtClean="0">
                <a:latin typeface="Sylfaen" panose="010A0502050306030303" pitchFamily="18" charset="0"/>
              </a:rPr>
              <a:t>արձագանքմանը</a:t>
            </a:r>
          </a:p>
          <a:p>
            <a:pPr>
              <a:spcAft>
                <a:spcPts val="0"/>
              </a:spcAft>
            </a:pPr>
            <a:r>
              <a:rPr lang="hy-AM" sz="1200" dirty="0" smtClean="0">
                <a:latin typeface="Sylfaen" panose="010A0502050306030303" pitchFamily="18" charset="0"/>
              </a:rPr>
              <a:t>Իրականացվել են </a:t>
            </a:r>
            <a:r>
              <a:rPr lang="hy-AM" sz="1200" dirty="0">
                <a:latin typeface="Sylfaen" panose="010A0502050306030303" pitchFamily="18" charset="0"/>
              </a:rPr>
              <a:t>33 ծրագրեր պլանավորված 30-ի փոխարեն և ժամանակավոր զբաղվածությամբ են ապահովել 287 աշխատանք փնտրող </a:t>
            </a:r>
            <a:r>
              <a:rPr lang="hy-AM" sz="1200" dirty="0" smtClean="0">
                <a:latin typeface="Sylfaen" panose="010A0502050306030303" pitchFamily="18" charset="0"/>
              </a:rPr>
              <a:t>անձինք</a:t>
            </a:r>
          </a:p>
          <a:p>
            <a:pPr lvl="0"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Շահառուների տարիքային կազմում </a:t>
            </a:r>
            <a:r>
              <a:rPr lang="hy-AM" sz="1200" dirty="0" smtClean="0">
                <a:latin typeface="Sylfaen" panose="010A0502050306030303" pitchFamily="18" charset="0"/>
              </a:rPr>
              <a:t>տեղի </a:t>
            </a:r>
            <a:r>
              <a:rPr lang="hy-AM" sz="1200" dirty="0">
                <a:latin typeface="Sylfaen" panose="010A0502050306030303" pitchFamily="18" charset="0"/>
              </a:rPr>
              <a:t>է ունեցել զգալի փոփոխություն՝ ավելացել է 16-29 տարեկանների տեսակարար կշիռը և նվազել 30-55 և 55ից բարձր խմբերի բաժինը։</a:t>
            </a:r>
            <a:endParaRPr lang="en-US" sz="1200" dirty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Ծրագրում ներգրավված են եղել 27 համայնքներ, որոնց  27.3%-ը բարձրլեռնային և սահմանամերձ համայնքներ են</a:t>
            </a:r>
            <a:endParaRPr lang="en-US" sz="1200" dirty="0">
              <a:latin typeface="Sylfaen" panose="010A05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942" y="1790907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14942" y="4665667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178970" y="1871441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897142" y="4068264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942" y="4975098"/>
            <a:ext cx="5686634" cy="159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just">
              <a:lnSpc>
                <a:spcPct val="11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Թե՛ իրականացված ծրագրերի թիվը և թե՛ այդ ծրագրերում ընդգրված ժամանակավոր զբաղվածությամբ ապահովված անձանց թվաքանակը 2015թ. համեմատ նվազել է համապատասխանաբար 25%-ով և 27.7%-ով: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Շահառուների միայն 15%-ն է նշել որոշակի լավացում իրենց սոցիալ-տնտեսական վիճակում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y-AM" sz="1200" dirty="0"/>
              <a:t>Շահառուներն ունեն որոշակի դժգոհություն ծրագրերի </a:t>
            </a:r>
            <a:r>
              <a:rPr lang="hy-AM" sz="1200" dirty="0" smtClean="0"/>
              <a:t>ժամկետներից և ֆինանսական միջոցների չափից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213600" y="2205479"/>
            <a:ext cx="4397208" cy="159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y-AM" sz="12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իրականացման նպատակով 2016թ. փաստացի ծախսվել է 43.5 մլն դրամ՝ հատկացված ֆինանսական միջոցների 95.7%-ը: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Քանի որ ծրագիրն ապահովում է ժամանակավոր զբաղվածություն՝ առավելագույնը 3 ամիս ժամանակով, ապա նպատակահարմար չէ հաշվարկել ծրագրի ծախսարդյունավետությունը։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773333" y="4437596"/>
            <a:ext cx="4837475" cy="218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Ուժեղացնել զբաղվածության մարզային հաձնաժողովի և աջակցող ցանցի մասնակիցների /խորհրդատուների/ մասնակցությունը ծրագրի մշակման և հաստատման աշխատանքներում, այդ կառույցը և համապատասխան մասնագետները պետք է տեսանելի դառնան համայնքապետերի և շահառուների համար: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Ծրագրերի մշակման ժամանակ հաշվի առնել համայնքների տնտեսական պոտենցիալը, կատարելով համապատասխան մասնագիտական գնահատումներ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/>
              <a:t>Ուժեղացնել </a:t>
            </a:r>
            <a:r>
              <a:rPr lang="hy-AM" sz="1200" dirty="0"/>
              <a:t>ընթացիկ մոնիթորինգի </a:t>
            </a:r>
            <a:r>
              <a:rPr lang="hy-AM" sz="1200" dirty="0" smtClean="0"/>
              <a:t>և իրազեկման բաղադրիչը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2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rmAutofit/>
          </a:bodyPr>
          <a:lstStyle/>
          <a:p>
            <a:r>
              <a:rPr lang="hy-AM" dirty="0" smtClean="0"/>
              <a:t>Ծրագիր 1</a:t>
            </a:r>
            <a:r>
              <a:rPr lang="en-US" dirty="0" smtClean="0"/>
              <a:t>0</a:t>
            </a:r>
            <a:r>
              <a:rPr lang="hy-AM" dirty="0" smtClean="0"/>
              <a:t>։</a:t>
            </a:r>
            <a:r>
              <a:rPr lang="en-US" b="1" dirty="0" err="1"/>
              <a:t>Աշխատանքի</a:t>
            </a:r>
            <a:r>
              <a:rPr lang="en-US" b="1" dirty="0"/>
              <a:t> </a:t>
            </a:r>
            <a:r>
              <a:rPr lang="en-US" b="1" dirty="0" err="1"/>
              <a:t>տոնավաճառի</a:t>
            </a:r>
            <a:r>
              <a:rPr lang="en-US" b="1" dirty="0"/>
              <a:t> </a:t>
            </a:r>
            <a:r>
              <a:rPr lang="en-US" b="1" dirty="0" err="1" smtClean="0"/>
              <a:t>կազմակերպում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9588" y="2224615"/>
            <a:ext cx="6346457" cy="2322890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2016 թվականին նախատեսված բյուջեի շրջանակում իրականացվել են նախատեսված 11  տոնավաճառները:</a:t>
            </a:r>
            <a:endParaRPr lang="en-US" sz="1200" dirty="0">
              <a:latin typeface="Sylfaen" panose="010A0502050306030303" pitchFamily="18" charset="0"/>
            </a:endParaRPr>
          </a:p>
          <a:p>
            <a:pPr lvl="0">
              <a:spcAft>
                <a:spcPts val="0"/>
              </a:spcAft>
            </a:pPr>
            <a:r>
              <a:rPr lang="hy-AM" sz="1200" dirty="0">
                <a:latin typeface="Sylfaen" panose="010A0502050306030303" pitchFamily="18" charset="0"/>
              </a:rPr>
              <a:t>Տոնավաճառներին հնարավոր է եղել ներգրավել սահմանված թիրախային ցուցանիշին մոտ գործատուների և աշխատանք փնտրող շահառուների:</a:t>
            </a:r>
            <a:endParaRPr lang="en-US" sz="1200" dirty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200" b="1" i="1" dirty="0">
                <a:latin typeface="Sylfaen" panose="010A0502050306030303" pitchFamily="18" charset="0"/>
              </a:rPr>
              <a:t>Բավական բարձր է ծրագրից շահառուների գոհունակության աստիճանը</a:t>
            </a:r>
            <a:r>
              <a:rPr lang="hy-AM" sz="1200" dirty="0">
                <a:latin typeface="Sylfaen" panose="010A0502050306030303" pitchFamily="18" charset="0"/>
              </a:rPr>
              <a:t> </a:t>
            </a:r>
            <a:endParaRPr lang="hy-AM" sz="1200" dirty="0" smtClean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latin typeface="Sylfaen" panose="010A0502050306030303" pitchFamily="18" charset="0"/>
              </a:rPr>
              <a:t>Շ</a:t>
            </a:r>
            <a:r>
              <a:rPr lang="hy-AM" sz="1200" b="1" dirty="0">
                <a:latin typeface="Sylfaen" panose="010A0502050306030303" pitchFamily="18" charset="0"/>
              </a:rPr>
              <a:t>ահառուների</a:t>
            </a:r>
            <a:r>
              <a:rPr lang="ru-RU" sz="1200" b="1" dirty="0">
                <a:latin typeface="Sylfaen" panose="010A0502050306030303" pitchFamily="18" charset="0"/>
              </a:rPr>
              <a:t> 85.7%-</a:t>
            </a:r>
            <a:r>
              <a:rPr lang="en-US" sz="1200" b="1" dirty="0">
                <a:latin typeface="Sylfaen" panose="010A0502050306030303" pitchFamily="18" charset="0"/>
              </a:rPr>
              <a:t>ը </a:t>
            </a:r>
            <a:r>
              <a:rPr lang="en-US" sz="1200" b="1" dirty="0" err="1">
                <a:latin typeface="Sylfaen" panose="010A0502050306030303" pitchFamily="18" charset="0"/>
              </a:rPr>
              <a:t>նշել</a:t>
            </a:r>
            <a:r>
              <a:rPr lang="en-US" sz="1200" b="1" dirty="0">
                <a:latin typeface="Sylfaen" panose="010A0502050306030303" pitchFamily="18" charset="0"/>
              </a:rPr>
              <a:t> է</a:t>
            </a:r>
            <a:r>
              <a:rPr lang="ru-RU" sz="1200" b="1" dirty="0">
                <a:latin typeface="Sylfaen" panose="010A0502050306030303" pitchFamily="18" charset="0"/>
              </a:rPr>
              <a:t>, </a:t>
            </a:r>
            <a:r>
              <a:rPr lang="en-US" sz="1200" b="1" dirty="0" err="1">
                <a:latin typeface="Sylfaen" panose="010A0502050306030303" pitchFamily="18" charset="0"/>
              </a:rPr>
              <a:t>որ</a:t>
            </a:r>
            <a:r>
              <a:rPr lang="en-US" sz="1200" b="1" dirty="0">
                <a:latin typeface="Sylfaen" panose="010A0502050306030303" pitchFamily="18" charset="0"/>
              </a:rPr>
              <a:t> </a:t>
            </a:r>
            <a:r>
              <a:rPr lang="en-US" sz="1200" b="1" dirty="0" err="1">
                <a:latin typeface="Sylfaen" panose="010A0502050306030303" pitchFamily="18" charset="0"/>
              </a:rPr>
              <a:t>մասնակցությունը</a:t>
            </a:r>
            <a:r>
              <a:rPr lang="en-US" sz="1200" b="1" dirty="0">
                <a:latin typeface="Sylfaen" panose="010A0502050306030303" pitchFamily="18" charset="0"/>
              </a:rPr>
              <a:t> </a:t>
            </a:r>
            <a:r>
              <a:rPr lang="hy-AM" sz="1200" b="1" dirty="0">
                <a:latin typeface="Sylfaen" panose="010A0502050306030303" pitchFamily="18" charset="0"/>
              </a:rPr>
              <a:t>տոնավաճառի</a:t>
            </a:r>
            <a:r>
              <a:rPr lang="en-US" sz="1200" b="1" dirty="0">
                <a:latin typeface="Sylfaen" panose="010A0502050306030303" pitchFamily="18" charset="0"/>
              </a:rPr>
              <a:t>ն </a:t>
            </a:r>
            <a:r>
              <a:rPr lang="hy-AM" sz="1200" b="1" dirty="0">
                <a:latin typeface="Sylfaen" panose="010A0502050306030303" pitchFamily="18" charset="0"/>
              </a:rPr>
              <a:t> շատ </a:t>
            </a:r>
            <a:r>
              <a:rPr lang="en-US" sz="1200" b="1" dirty="0">
                <a:latin typeface="Sylfaen" panose="010A0502050306030303" pitchFamily="18" charset="0"/>
              </a:rPr>
              <a:t>է </a:t>
            </a:r>
            <a:r>
              <a:rPr lang="hy-AM" sz="1200" b="1" dirty="0">
                <a:latin typeface="Sylfaen" panose="010A0502050306030303" pitchFamily="18" charset="0"/>
              </a:rPr>
              <a:t> օգնել աշխատանքի տեղավորման </a:t>
            </a:r>
            <a:r>
              <a:rPr lang="hy-AM" sz="1200" b="1" dirty="0" smtClean="0">
                <a:latin typeface="Sylfaen" panose="010A0502050306030303" pitchFamily="18" charset="0"/>
              </a:rPr>
              <a:t>հարցում</a:t>
            </a:r>
          </a:p>
          <a:p>
            <a:pPr>
              <a:spcAft>
                <a:spcPts val="0"/>
              </a:spcAft>
            </a:pPr>
            <a:r>
              <a:rPr lang="hy-AM" sz="1200" b="1" dirty="0">
                <a:latin typeface="Sylfaen" panose="010A0502050306030303" pitchFamily="18" charset="0"/>
              </a:rPr>
              <a:t>Գործատուների հետ կապ հաստատած </a:t>
            </a:r>
            <a:r>
              <a:rPr lang="en-US" sz="1200" b="1" dirty="0" err="1">
                <a:latin typeface="Sylfaen" panose="010A0502050306030303" pitchFamily="18" charset="0"/>
              </a:rPr>
              <a:t>մասնակիցների</a:t>
            </a:r>
            <a:r>
              <a:rPr lang="hy-AM" sz="1200" b="1" dirty="0">
                <a:latin typeface="Sylfaen" panose="010A0502050306030303" pitchFamily="18" charset="0"/>
              </a:rPr>
              <a:t> 96</a:t>
            </a:r>
            <a:r>
              <a:rPr lang="ru-RU" sz="1200" b="1" dirty="0">
                <a:latin typeface="Sylfaen" panose="010A0502050306030303" pitchFamily="18" charset="0"/>
              </a:rPr>
              <a:t>.5</a:t>
            </a:r>
            <a:r>
              <a:rPr lang="hy-AM" sz="1200" b="1" dirty="0">
                <a:latin typeface="Sylfaen" panose="010A0502050306030303" pitchFamily="18" charset="0"/>
              </a:rPr>
              <a:t>%-ը կարողացել է գործատուի հետ ձեռք բերել համաձայնություն ապագա աշխատանքի մասին</a:t>
            </a:r>
            <a:r>
              <a:rPr lang="hy-AM" sz="1200" dirty="0">
                <a:latin typeface="Sylfaen" panose="010A0502050306030303" pitchFamily="18" charset="0"/>
              </a:rPr>
              <a:t>, և </a:t>
            </a:r>
            <a:r>
              <a:rPr lang="hy-AM" sz="1200" b="1" dirty="0">
                <a:latin typeface="Sylfaen" panose="010A0502050306030303" pitchFamily="18" charset="0"/>
              </a:rPr>
              <a:t>նրանցից գրեթե բոլորը, բացառությամբ երկուսի,  հետագայում անցել են աշխատանքի գործատուների մոտ։</a:t>
            </a:r>
            <a:r>
              <a:rPr lang="hy-AM" sz="1200" dirty="0">
                <a:latin typeface="Sylfaen" panose="010A0502050306030303" pitchFamily="18" charset="0"/>
              </a:rPr>
              <a:t> </a:t>
            </a:r>
            <a:endParaRPr lang="en-US" sz="1200" dirty="0">
              <a:latin typeface="Sylfaen" panose="010A05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589" y="1857866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9588" y="4547505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265789" y="1864445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918772" y="4744265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588" y="4923416"/>
            <a:ext cx="63464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Տոնավաճառներում թափուր աշխատատեղերի պատկերը համահունչ է Հայաստանի սահմանափակ հնարավորություններով աշխատաշուկայի պատկերի հետ</a:t>
            </a:r>
            <a:r>
              <a:rPr lang="hy-AM" sz="1200" dirty="0">
                <a:latin typeface="Times New Roman" panose="02020603050405020304" pitchFamily="18" charset="0"/>
                <a:ea typeface="MS Mincho" panose="02020609040205080304" pitchFamily="49" charset="-128"/>
              </a:rPr>
              <a:t>․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ոնավաճառների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մասնակիցների համեմատ թափուր աշխատատեղերի թիվը խիստ սահմանափակ է՝ աշխատանք փնտրող 9,2 շահառուի հաշվով 1 թափուր աշխատատեղ</a:t>
            </a: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</a:rPr>
              <a:t>Ծրագրիրը չի հաղթահարվել սահմանված թիրախների կատարումը՝ մասնակից գործատուների, թափուր աշխատատեղերի և, հետևաբար, աշխատանքի տեղավորվածների մասով</a:t>
            </a:r>
            <a:r>
              <a:rPr lang="hy-AM" sz="1200" dirty="0" smtClean="0">
                <a:latin typeface="Sylfaen" panose="010A0502050306030303" pitchFamily="18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</a:rPr>
              <a:t>Ծրագրի տեղեկատվական համակարգը լիովին ձևավորված չէ</a:t>
            </a:r>
            <a:endParaRPr lang="en-US" sz="1200" dirty="0">
              <a:latin typeface="Sylfaen" panose="010A050205030603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61438" y="2224615"/>
            <a:ext cx="517081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Ծախսված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7.7 մլն դրամի դիմաց աշխատանքի տեղավորվածները կազմել են ընդամենը մասնակիցների 2.8%-ը կամ 428 մարդ: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Ստացվում 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է, որ մեկ աշխատանքի տեղավորված շահառուի հաշվով ծախսը կազմել է միջին հաշվով 17991 դրամ: 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Եթե ենթադրենք</a:t>
            </a: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որ աշխատանքի տեղավորված այդ 428 քաղաքացիները աշխատել են ընդամենը մեկ ամիս և 79454 դրամ աշխատավարձով, ապա նրանց կողմից վճարված եկամտային հարկն այդ ամսվա համար կկազմի 19387 դրամ՝ համարյան այնքան, որքան նրանց աշխատանքի տեղավորման նպատակով ծրագրի շրջանակներում կատարված միջին ծախսն է: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Հետևաբար</a:t>
            </a:r>
            <a:r>
              <a:rPr lang="hy-AM" sz="12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կարելի է ասել, որ ծրագիրը ծախսարդյունավետ է և առավել նպատակային կազմակերպման դեպքում արդյունքները կարող են լինել ավելի շոշափելի: 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719428" y="5077775"/>
            <a:ext cx="50128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>
                <a:latin typeface="Sylfaen" panose="010A050205030603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Ծրագրի իրականացման նվազագույն պահանջները պահպանված են, սակայն սահմանված թիրախներն ու պայմանները այդքան էլ իրատեսական չեն, քանի որ առնվազն պետք է բխեն նախորդ տարիների վիճակագրությունից և չստեղծեն կատարողականի արհեստական բարձր կամ ցածր ցուցանիշ։ </a:t>
            </a:r>
            <a:endParaRPr lang="hy-AM" sz="1200" dirty="0" smtClean="0">
              <a:latin typeface="Sylfaen" panose="010A0502050306030303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cs typeface="Arial" panose="020B0604020202020204" pitchFamily="34" charset="0"/>
              </a:rPr>
              <a:t>Իրականացնել նպատակային տոնավաճառներ </a:t>
            </a:r>
            <a:r>
              <a:rPr lang="en-US" sz="1200" dirty="0" smtClean="0">
                <a:latin typeface="Sylfaen" panose="010A0502050306030303" pitchFamily="18" charset="0"/>
                <a:cs typeface="Arial" panose="020B0604020202020204" pitchFamily="34" charset="0"/>
              </a:rPr>
              <a:t>(</a:t>
            </a:r>
            <a:r>
              <a:rPr lang="hy-AM" sz="1200" dirty="0" smtClean="0">
                <a:latin typeface="Sylfaen" panose="010A0502050306030303" pitchFamily="18" charset="0"/>
                <a:cs typeface="Arial" panose="020B0604020202020204" pitchFamily="34" charset="0"/>
              </a:rPr>
              <a:t>հաշմանդամություն ունեցող անձիք, երիտասարդներ և այլն</a:t>
            </a:r>
            <a:r>
              <a:rPr lang="en-US" sz="1200" dirty="0" smtClean="0">
                <a:latin typeface="Sylfaen" panose="010A0502050306030303" pitchFamily="18" charset="0"/>
                <a:cs typeface="Arial" panose="020B0604020202020204" pitchFamily="34" charset="0"/>
              </a:rPr>
              <a:t>)</a:t>
            </a:r>
            <a:endParaRPr lang="hy-AM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200" dirty="0" smtClean="0">
                <a:latin typeface="Sylfaen" panose="010A0502050306030303" pitchFamily="18" charset="0"/>
                <a:cs typeface="Arial" panose="020B0604020202020204" pitchFamily="34" charset="0"/>
              </a:rPr>
              <a:t>Մշակել և հետագայում ներդնել առցանց տոնավաճառների կազմակերպման գործընթացներ</a:t>
            </a:r>
          </a:p>
        </p:txBody>
      </p:sp>
    </p:spTree>
    <p:extLst>
      <p:ext uri="{BB962C8B-B14F-4D97-AF65-F5344CB8AC3E}">
        <p14:creationId xmlns:p14="http://schemas.microsoft.com/office/powerpoint/2010/main" val="13414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77107"/>
            <a:ext cx="11029616" cy="1013800"/>
          </a:xfrm>
        </p:spPr>
        <p:txBody>
          <a:bodyPr>
            <a:noAutofit/>
          </a:bodyPr>
          <a:lstStyle/>
          <a:p>
            <a:r>
              <a:rPr lang="hy-AM" sz="2400" dirty="0" smtClean="0"/>
              <a:t>Ծրագիր 11։</a:t>
            </a:r>
            <a:r>
              <a:rPr lang="en-US" sz="2400" b="1" dirty="0" err="1"/>
              <a:t>Աշխատանքի</a:t>
            </a:r>
            <a:r>
              <a:rPr lang="en-US" sz="2400" b="1" dirty="0"/>
              <a:t> </a:t>
            </a:r>
            <a:r>
              <a:rPr lang="en-US" sz="2400" b="1" dirty="0" err="1"/>
              <a:t>տեղավորման</a:t>
            </a:r>
            <a:r>
              <a:rPr lang="en-US" sz="2400" b="1" dirty="0"/>
              <a:t> </a:t>
            </a:r>
            <a:r>
              <a:rPr lang="en-US" sz="2400" b="1" dirty="0" err="1"/>
              <a:t>ոչ</a:t>
            </a:r>
            <a:r>
              <a:rPr lang="en-US" sz="2400" b="1" dirty="0"/>
              <a:t> </a:t>
            </a:r>
            <a:r>
              <a:rPr lang="en-US" sz="2400" b="1" dirty="0" err="1"/>
              <a:t>պետական</a:t>
            </a:r>
            <a:r>
              <a:rPr lang="en-US" sz="2400" b="1" dirty="0"/>
              <a:t> </a:t>
            </a:r>
            <a:r>
              <a:rPr lang="en-US" sz="2400" b="1" dirty="0" err="1"/>
              <a:t>կազմակերպության</a:t>
            </a:r>
            <a:r>
              <a:rPr lang="en-US" sz="2400" b="1" dirty="0"/>
              <a:t> </a:t>
            </a:r>
            <a:r>
              <a:rPr lang="en-US" sz="2400" b="1" dirty="0" err="1"/>
              <a:t>կողմից</a:t>
            </a:r>
            <a:r>
              <a:rPr lang="en-US" sz="2400" b="1" dirty="0"/>
              <a:t> </a:t>
            </a:r>
            <a:r>
              <a:rPr lang="en-US" sz="2400" b="1" dirty="0" err="1"/>
              <a:t>մատուցվող</a:t>
            </a:r>
            <a:r>
              <a:rPr lang="en-US" sz="2400" b="1" dirty="0"/>
              <a:t> </a:t>
            </a:r>
            <a:r>
              <a:rPr lang="en-US" sz="2400" b="1" dirty="0" err="1"/>
              <a:t>ծառայություններից</a:t>
            </a:r>
            <a:r>
              <a:rPr lang="en-US" sz="2400" b="1" dirty="0"/>
              <a:t> </a:t>
            </a:r>
            <a:r>
              <a:rPr lang="en-US" sz="2400" b="1" dirty="0" err="1"/>
              <a:t>օգտվելու</a:t>
            </a:r>
            <a:r>
              <a:rPr lang="en-US" sz="2400" b="1" dirty="0"/>
              <a:t> </a:t>
            </a:r>
            <a:r>
              <a:rPr lang="en-US" sz="2400" b="1" dirty="0" err="1"/>
              <a:t>համար</a:t>
            </a:r>
            <a:r>
              <a:rPr lang="en-US" sz="2400" b="1" dirty="0"/>
              <a:t> </a:t>
            </a:r>
            <a:r>
              <a:rPr lang="en-US" sz="2400" b="1" dirty="0" err="1"/>
              <a:t>աջակցության</a:t>
            </a:r>
            <a:r>
              <a:rPr lang="en-US" sz="2400" b="1" dirty="0"/>
              <a:t> </a:t>
            </a:r>
            <a:r>
              <a:rPr lang="en-US" sz="2400" b="1" dirty="0" err="1" smtClean="0"/>
              <a:t>տրամադրում</a:t>
            </a:r>
            <a:endParaRPr lang="en-US" sz="2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9061" y="2257534"/>
            <a:ext cx="6280280" cy="2083029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400" b="1" i="1" dirty="0">
                <a:latin typeface="Sylfaen" panose="010A0502050306030303" pitchFamily="18" charset="0"/>
              </a:rPr>
              <a:t>Ծրագրի իրականացման նպատակը</a:t>
            </a:r>
            <a:r>
              <a:rPr lang="hy-AM" sz="1400" b="1" dirty="0">
                <a:latin typeface="Sylfaen" panose="010A0502050306030303" pitchFamily="18" charset="0"/>
              </a:rPr>
              <a:t> </a:t>
            </a:r>
            <a:r>
              <a:rPr lang="hy-AM" sz="1400" dirty="0">
                <a:latin typeface="Sylfaen" panose="010A0502050306030303" pitchFamily="18" charset="0"/>
              </a:rPr>
              <a:t>աշխատաշուկայում անմրցունակ անձանց կայուն զբաղվածության ապահովումն է` աշխատանքի տեղավորման լրացուցիչ հնարավորությունների ընձեռնման՝ աշխատանքի տեղավորման ոչ պետական կազմակերպությունների և ԶՊԳ փոխադարձ համագործակցության ընդլայնման </a:t>
            </a:r>
            <a:r>
              <a:rPr lang="hy-AM" sz="1400" dirty="0" smtClean="0">
                <a:latin typeface="Sylfaen" panose="010A0502050306030303" pitchFamily="18" charset="0"/>
              </a:rPr>
              <a:t>միջոցով</a:t>
            </a:r>
          </a:p>
          <a:p>
            <a:pPr>
              <a:spcAft>
                <a:spcPts val="0"/>
              </a:spcAft>
            </a:pPr>
            <a:r>
              <a:rPr lang="hy-AM" sz="1400" dirty="0">
                <a:latin typeface="Sylfaen" panose="010A0502050306030303" pitchFamily="18" charset="0"/>
              </a:rPr>
              <a:t>Ծրագրի շրջանակում 2200 աշխատանք փնտրող քաղաքացիների տրամադրվել է խորհրդատվություն և տեղեկատվություն ծրագրի վերաբերյալ և  ծրագրում ներգրավվելու ցանկություն են հայտնել 1100 աշխատանք փնտրող անձ</a:t>
            </a:r>
            <a:endParaRPr lang="en-US" sz="1400" dirty="0">
              <a:latin typeface="Sylfaen" panose="010A050205030603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136" y="1846089"/>
            <a:ext cx="2943434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r>
              <a:rPr lang="hy-AM" b="1" i="1" dirty="0"/>
              <a:t>Ծրագրի ուժեղ կողմերը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02136" y="4466299"/>
            <a:ext cx="5930893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60325">
              <a:tabLst>
                <a:tab pos="60325" algn="l"/>
              </a:tabLst>
            </a:pPr>
            <a:r>
              <a:rPr lang="hy-AM" b="1" i="1" dirty="0"/>
              <a:t>Ծրագրի թույլ կողմերն ու մարտահրավերները</a:t>
            </a:r>
          </a:p>
        </p:txBody>
      </p:sp>
      <p:sp>
        <p:nvSpPr>
          <p:cNvPr id="7" name="Rectangle 6"/>
          <p:cNvSpPr/>
          <p:nvPr/>
        </p:nvSpPr>
        <p:spPr>
          <a:xfrm>
            <a:off x="7144341" y="1912154"/>
            <a:ext cx="4466467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marL="225425" indent="7938"/>
            <a:r>
              <a:rPr lang="hy-AM" i="1" dirty="0"/>
              <a:t>Ծրագրի ծախսարդյունավետությունը</a:t>
            </a:r>
          </a:p>
        </p:txBody>
      </p:sp>
      <p:sp>
        <p:nvSpPr>
          <p:cNvPr id="8" name="Rectangle 7"/>
          <p:cNvSpPr/>
          <p:nvPr/>
        </p:nvSpPr>
        <p:spPr>
          <a:xfrm>
            <a:off x="7802681" y="3782811"/>
            <a:ext cx="3692036" cy="369332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none">
            <a:spAutoFit/>
          </a:bodyPr>
          <a:lstStyle/>
          <a:p>
            <a:pPr marL="1371600" indent="-304800"/>
            <a:r>
              <a:rPr lang="hy-AM" b="1" i="1" dirty="0"/>
              <a:t>Առաջարկություններ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2416" y="2319445"/>
            <a:ext cx="49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1400" b="1" i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Ծրագիրը </a:t>
            </a:r>
            <a:r>
              <a:rPr lang="hy-AM" sz="1400" b="1" i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չի իրականացվել և հատկացված միջոցները չեն ծախսվել, քանի որ հնարավոր չի եղել ապահովել ծրագրի երկու կողմերի՝ զբաղվածության պետական գործակալության և աշխատանքի տեղավորման ոչ պետական կազմակերպությունների արդյունավետ համագործակցության մեխանիզմները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02136" y="4961367"/>
            <a:ext cx="61341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2016 թվականին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շրջանակում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ԶՊԳ հետ համագործակցության պայմանագիր կնքած 5 կազմակերպությունների հետ անցկացված խորացված հարցումները վեր են հանել  գործընկերների դժգոհությունը ծրագրից</a:t>
            </a:r>
            <a:r>
              <a:rPr lang="hy-AM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․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 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մասնավորապես</a:t>
            </a:r>
            <a:r>
              <a:rPr lang="hy-AM" sz="1400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 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բոլոր գործընկերները դժգոհել են 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հուշագրի ստորագրման գործընթացից, 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տրամադրված ֆինանսական միջոցների չափից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, 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GHEA Grapalat"/>
              </a:rPr>
              <a:t> </a:t>
            </a:r>
            <a:r>
              <a:rPr lang="hy-AM" sz="14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ծրագրի կազմակերպման ընթացքից։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682416" y="4222704"/>
            <a:ext cx="49283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3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Ծրագիրն իր նպատակներով բավական հետաքրքիր կարող էր լինել, եթե մշակվեր առավել խորքային ուսումնասիրության և վերլուծության արդյուքնում, հաշվի առնվեին բոլոր կողմերի շահերն ու դերակատարումը։ </a:t>
            </a:r>
            <a:endParaRPr lang="hy-AM" sz="13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300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Կարևոր </a:t>
            </a:r>
            <a:r>
              <a:rPr lang="hy-AM" sz="1300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է նաև ուսումնասիրել միջազգային փորձը, որից հետո միայն ձեռնամուխ լինել ծրագրի իրականացման վերաբերյալ նոր կարգի մշակման և ներդրման աշխատանքներին: </a:t>
            </a:r>
            <a:endParaRPr lang="hy-AM" sz="1300" dirty="0" smtClean="0">
              <a:latin typeface="Sylfaen" panose="010A05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y-AM" sz="1300" b="1" dirty="0" smtClean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Սակայն </a:t>
            </a:r>
            <a:r>
              <a:rPr lang="hy-AM" sz="1300" b="1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տարիներ շարունակ ՄԳ արդյունքում առաջարկվող փոփոխությունները ծրագրի օրենսդրության մեջ չեն կատարվում և ծրագիրը չի հաջողվում իրականացնել, հետևաբար նպատակահարմար չէ այն շարունակել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0596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Ամփոփ վիճակագրություն միայն կայուն զբաղվածություն ապահովող ծրագրերի մասով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81191" y="1746652"/>
            <a:ext cx="11153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y-AM" sz="1400" b="1" dirty="0"/>
              <a:t>Զբաղվածության պետական ծարագրերի  ավարտից հետո աշխատանքը շարունակողներ կամ նոր աշխատանքի տեղավորվածներ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88667"/>
              </p:ext>
            </p:extLst>
          </p:nvPr>
        </p:nvGraphicFramePr>
        <p:xfrm>
          <a:off x="581192" y="2300569"/>
          <a:ext cx="11153607" cy="434579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3415075"/>
                <a:gridCol w="1320800"/>
                <a:gridCol w="1828800"/>
                <a:gridCol w="1710266"/>
                <a:gridCol w="1333456"/>
                <a:gridCol w="1545210"/>
              </a:tblGrid>
              <a:tr h="390250">
                <a:tc>
                  <a:txBody>
                    <a:bodyPr/>
                    <a:lstStyle/>
                    <a:p>
                      <a:pPr algn="l" fontAlgn="ctr"/>
                      <a:r>
                        <a:rPr lang="hy-AM" sz="1000" u="none" strike="noStrike" dirty="0">
                          <a:effectLst/>
                        </a:rPr>
                        <a:t>Ծրագրի անվանումը </a:t>
                      </a:r>
                      <a:endParaRPr lang="hy-AM" sz="1000" b="1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 dirty="0">
                          <a:effectLst/>
                        </a:rPr>
                        <a:t>Ծրագրի մեջ ընդգրկված անձանց թիվը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Ծրագրի ավարտից հետո աշխատանքի տեղավորվածների թիվը 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որից 01.10.2017թ․-ի դրությամբ շարունակող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Դադարեցված ծրագրեր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000" u="none" strike="noStrike">
                          <a:effectLst/>
                        </a:rPr>
                        <a:t>Դադերեցված ծրագրերից աշխատանքի տեղավորվածներ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</a:tr>
              <a:tr h="671230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Գործազուրկների և աշխատանքից ազատման ռիսկ ունեցող` աշխատանք փնտրող անձանց մասնագիտական ուսուցման կազմակերպում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1480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544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398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51553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>
                          <a:effectLst/>
                        </a:rPr>
                        <a:t>Ձեռք բերած մասնագիտությամբ  մասնագիտական աշխատանքային փորձ ձեռք բերելու համար գործազուրկներին աջակցության տրամադրում</a:t>
                      </a:r>
                      <a:endParaRPr lang="hy-AM" sz="1000" b="0" i="0" u="none" strike="noStrike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483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262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3074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 Աշխատաշուկայում անմրցունակ անձանց աշխատանքի տեղավորման դեպքում գործատուին միանվագ փոխհատուցման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732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560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454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707654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Աշխատաշուկայում անմրցունակ անձանց աշխատանքի տեղավորման դեպքում գործատուին աշխատավարձի մասնակի և հաշմանդամություն ունեցող անձին ուղեկցողի համար աշխատավարձի փոխհատուցման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332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593180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Աշխատաշուկայում անմրցունակ անձանց հարմար աշխատանքի տեղավորման նպատակով գործատուներին այցելության ծախսերի փոխհատուցում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1537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37464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 Աշխատաշուկայում անմրցունակ անձանց փոքր ձեռնարկատիրական գործունեության աջակցության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 smtClean="0">
                          <a:effectLst/>
                        </a:rPr>
                        <a:t>6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  <a:tr h="280981">
                <a:tc>
                  <a:txBody>
                    <a:bodyPr/>
                    <a:lstStyle/>
                    <a:p>
                      <a:pPr algn="just" fontAlgn="ctr"/>
                      <a:r>
                        <a:rPr lang="hy-AM" sz="10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000" b="0" i="0" u="none" strike="noStrike" dirty="0">
                        <a:solidFill>
                          <a:srgbClr val="000000"/>
                        </a:solidFill>
                        <a:effectLst/>
                        <a:latin typeface="GHEA Grapalat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2" marR="4472" marT="44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Ամփոփ վիճակագրություն միայն կայուն զբաղվածություն ապահովող ծրագրերի մասով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226031"/>
              </p:ext>
            </p:extLst>
          </p:nvPr>
        </p:nvGraphicFramePr>
        <p:xfrm>
          <a:off x="423333" y="1953022"/>
          <a:ext cx="11187474" cy="45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0693"/>
            <a:ext cx="11029615" cy="4505117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Զբաղվածության ամենամյա ծրագրում ներառված բոլոր ծրագրերը, բացառությամբ մեկի, կարելի է </a:t>
            </a:r>
            <a:r>
              <a:rPr lang="hy-AM" b="1" dirty="0">
                <a:latin typeface="Sylfaen" panose="010A0502050306030303" pitchFamily="18" charset="0"/>
              </a:rPr>
              <a:t>գնահատել դրական, և ներառել 2018 թվականի ամենամյա ծրագրում</a:t>
            </a:r>
            <a:r>
              <a:rPr lang="hy-AM" dirty="0">
                <a:latin typeface="Sylfaen" panose="010A0502050306030303" pitchFamily="18" charset="0"/>
              </a:rPr>
              <a:t>, սակայն  համապատասխան փոփոխություններ և լրամշակումներ կատարելուց հետո</a:t>
            </a:r>
            <a:r>
              <a:rPr lang="hy-AM" dirty="0" smtClean="0">
                <a:latin typeface="Sylfaen" panose="010A0502050306030303" pitchFamily="18" charset="0"/>
              </a:rPr>
              <a:t>։</a:t>
            </a:r>
          </a:p>
          <a:p>
            <a:pPr marL="342900" lvl="0" indent="-342900"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Զբաղվածության </a:t>
            </a:r>
            <a:r>
              <a:rPr lang="hy-AM" dirty="0">
                <a:latin typeface="Sylfaen" panose="010A0502050306030303" pitchFamily="18" charset="0"/>
              </a:rPr>
              <a:t>ամենամյա ծրագրի</a:t>
            </a:r>
            <a:r>
              <a:rPr lang="hy-AM" b="1" dirty="0">
                <a:latin typeface="Sylfaen" panose="010A0502050306030303" pitchFamily="18" charset="0"/>
              </a:rPr>
              <a:t> ցուցանիշների ցանկում </a:t>
            </a:r>
            <a:r>
              <a:rPr lang="hy-AM" b="1" dirty="0" smtClean="0">
                <a:latin typeface="Sylfaen" panose="010A0502050306030303" pitchFamily="18" charset="0"/>
              </a:rPr>
              <a:t>ներառել </a:t>
            </a:r>
            <a:r>
              <a:rPr lang="hy-AM" b="1" dirty="0">
                <a:latin typeface="Sylfaen" panose="010A0502050306030303" pitchFamily="18" charset="0"/>
              </a:rPr>
              <a:t>ակտիվ ծրագրերի իրականացումը գնահատող ցուցանիշները.  </a:t>
            </a:r>
            <a:r>
              <a:rPr lang="hy-AM" dirty="0">
                <a:latin typeface="Sylfaen" panose="010A0502050306030303" pitchFamily="18" charset="0"/>
              </a:rPr>
              <a:t>օրինակ մասնագիտական ուսուցում անցածների, ձեռնարկատիրական գործունեությամբ աջակցություն ստացածների կամ սեզոնային ու վարձատրվաող հասարակական աշխատանքով ապահովված անձանց մասով։ </a:t>
            </a:r>
            <a:r>
              <a:rPr lang="en-US" dirty="0" smtClean="0">
                <a:latin typeface="Sylfaen" panose="010A0502050306030303" pitchFamily="18" charset="0"/>
              </a:rPr>
              <a:t> - </a:t>
            </a:r>
            <a:r>
              <a:rPr lang="hy-AM" b="1" u="sng" dirty="0" smtClean="0">
                <a:latin typeface="Sylfaen" panose="010A0502050306030303" pitchFamily="18" charset="0"/>
              </a:rPr>
              <a:t>Անհրաժեշտ </a:t>
            </a:r>
            <a:r>
              <a:rPr lang="hy-AM" b="1" u="sng" dirty="0">
                <a:latin typeface="Sylfaen" panose="010A0502050306030303" pitchFamily="18" charset="0"/>
              </a:rPr>
              <a:t>է ամենամյա ծրագրի գնահատման ցուցանիշները համապատասխանեցնել իրականացվող ծրագրերի արդյունքային ցուցանիշներին</a:t>
            </a:r>
            <a:r>
              <a:rPr lang="hy-AM" dirty="0">
                <a:latin typeface="Sylfaen" panose="010A0502050306030303" pitchFamily="18" charset="0"/>
              </a:rPr>
              <a:t>։ </a:t>
            </a:r>
            <a:endParaRPr lang="hy-AM" dirty="0" smtClean="0">
              <a:latin typeface="Sylfaen" panose="010A05020503060303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Զբաղվածության </a:t>
            </a:r>
            <a:r>
              <a:rPr lang="hy-AM" dirty="0">
                <a:latin typeface="Sylfaen" panose="010A0502050306030303" pitchFamily="18" charset="0"/>
              </a:rPr>
              <a:t>ակտիվ ծրագրերի արդյունավետության գնահատման տեսանկյունից </a:t>
            </a:r>
            <a:r>
              <a:rPr lang="hy-AM" dirty="0" smtClean="0">
                <a:latin typeface="Sylfaen" panose="010A0502050306030303" pitchFamily="18" charset="0"/>
              </a:rPr>
              <a:t>կարևոր </a:t>
            </a:r>
            <a:r>
              <a:rPr lang="hy-AM" dirty="0">
                <a:latin typeface="Sylfaen" panose="010A0502050306030303" pitchFamily="18" charset="0"/>
              </a:rPr>
              <a:t>է ծրագրերի ինչպես դիզայնը, այնպես էլ </a:t>
            </a:r>
            <a:r>
              <a:rPr lang="hy-AM" b="1" dirty="0">
                <a:latin typeface="Sylfaen" panose="010A0502050306030303" pitchFamily="18" charset="0"/>
              </a:rPr>
              <a:t>օպտիմալ ծավալը.</a:t>
            </a:r>
            <a:r>
              <a:rPr lang="hy-AM" dirty="0">
                <a:latin typeface="Sylfaen" panose="010A0502050306030303" pitchFamily="18" charset="0"/>
              </a:rPr>
              <a:t> իրականացվող ծրագրերի նպատակային թիրախավորումը կարող է էապես բարելավել ծրագրերի իրականացման արդյունավետությունն ու դրական ազդեցությունը, եթե այն զուգակցվում է </a:t>
            </a:r>
            <a:r>
              <a:rPr lang="hy-AM" b="1" dirty="0">
                <a:latin typeface="Sylfaen" panose="010A0502050306030303" pitchFamily="18" charset="0"/>
              </a:rPr>
              <a:t>աշխատուժի պահանջարկի և առաջարկի իրական վիճակի համակողմանի վերլուծության և գնահատման հիման վրա </a:t>
            </a:r>
            <a:r>
              <a:rPr lang="hy-AM" dirty="0">
                <a:latin typeface="Sylfaen" panose="010A0502050306030303" pitchFamily="18" charset="0"/>
              </a:rPr>
              <a:t>սահմանված, </a:t>
            </a:r>
            <a:r>
              <a:rPr lang="hy-AM" b="1" dirty="0">
                <a:latin typeface="Sylfaen" panose="010A0502050306030303" pitchFamily="18" charset="0"/>
              </a:rPr>
              <a:t>ինչպես նաև նախորդ տարիների դինամիկային համապատասխան  ծավալները հաշվի առնելով</a:t>
            </a:r>
            <a:endParaRPr lang="en-US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10673"/>
            <a:ext cx="11029615" cy="428026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hy-AM" sz="2000" dirty="0" smtClean="0">
                <a:latin typeface="Sylfaen" panose="010A0502050306030303" pitchFamily="18" charset="0"/>
              </a:rPr>
              <a:t>Վերանայել </a:t>
            </a:r>
            <a:r>
              <a:rPr lang="hy-AM" sz="2000" b="1" dirty="0" smtClean="0">
                <a:latin typeface="Sylfaen" panose="010A0502050306030303" pitchFamily="18" charset="0"/>
              </a:rPr>
              <a:t>զբաղվածության </a:t>
            </a:r>
            <a:r>
              <a:rPr lang="hy-AM" sz="2000" b="1" dirty="0">
                <a:latin typeface="Sylfaen" panose="010A0502050306030303" pitchFamily="18" charset="0"/>
              </a:rPr>
              <a:t>ծրագրերի կայուն զբաղվածության գործակցի սահմանումը</a:t>
            </a:r>
            <a:r>
              <a:rPr lang="hy-AM" sz="2000" dirty="0">
                <a:latin typeface="Sylfaen" panose="010A0502050306030303" pitchFamily="18" charset="0"/>
              </a:rPr>
              <a:t>. </a:t>
            </a:r>
            <a:endParaRPr lang="en-US" sz="2000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պետք </a:t>
            </a:r>
            <a:r>
              <a:rPr lang="hy-AM" sz="1800" dirty="0">
                <a:latin typeface="Sylfaen" panose="010A0502050306030303" pitchFamily="18" charset="0"/>
              </a:rPr>
              <a:t>է հաշվի առնվի, որ կայուն զբաղվածությունը գնահատվում է </a:t>
            </a:r>
            <a:r>
              <a:rPr lang="hy-AM" sz="1800" b="1" dirty="0">
                <a:latin typeface="Sylfaen" panose="010A0502050306030303" pitchFamily="18" charset="0"/>
              </a:rPr>
              <a:t>տնտեսական տարին ավարտվելուց հետո մեկից երկու տարվա ընթացքում</a:t>
            </a:r>
            <a:r>
              <a:rPr lang="hy-AM" sz="1800" dirty="0">
                <a:latin typeface="Sylfaen" panose="010A0502050306030303" pitchFamily="18" charset="0"/>
              </a:rPr>
              <a:t>, իսկ աշխատանքի տեղավորածներ լինում են տարվա բոլոր ամիսներին, հետևաբար օրացույցային տարվա կրտվածքով ԿԶԳ հաշվարկելիս այս նրբությունը հաշվի չի առնվում, և գնահատվում է տվյալ տարում աշխատանքի տեղավորվածների և տարվա վերջում դեռ աշխատողների հաշվարկով։  </a:t>
            </a:r>
            <a:endParaRPr lang="en-US" sz="1800" dirty="0" smtClean="0">
              <a:latin typeface="Sylfaen" panose="010A0502050306030303" pitchFamily="18" charset="0"/>
            </a:endParaRPr>
          </a:p>
          <a:p>
            <a:pPr lvl="1"/>
            <a:r>
              <a:rPr lang="hy-AM" sz="1800" dirty="0" smtClean="0">
                <a:latin typeface="Sylfaen" panose="010A0502050306030303" pitchFamily="18" charset="0"/>
              </a:rPr>
              <a:t>Ըստ </a:t>
            </a:r>
            <a:r>
              <a:rPr lang="hy-AM" sz="1800" dirty="0">
                <a:latin typeface="Sylfaen" panose="010A0502050306030303" pitchFamily="18" charset="0"/>
              </a:rPr>
              <a:t>էության այս մոտեցումը ցուցանիշը դարձնում է </a:t>
            </a:r>
            <a:r>
              <a:rPr lang="hy-AM" sz="1800" dirty="0" smtClean="0">
                <a:latin typeface="Sylfaen" panose="010A0502050306030303" pitchFamily="18" charset="0"/>
              </a:rPr>
              <a:t>անօգտակար</a:t>
            </a:r>
            <a:r>
              <a:rPr lang="en-US" sz="1800" dirty="0" smtClean="0">
                <a:latin typeface="Sylfaen" panose="010A0502050306030303" pitchFamily="18" charset="0"/>
              </a:rPr>
              <a:t>`</a:t>
            </a:r>
            <a:r>
              <a:rPr lang="hy-AM" sz="1800" dirty="0" smtClean="0">
                <a:latin typeface="Sylfaen" panose="010A0502050306030303" pitchFamily="18" charset="0"/>
              </a:rPr>
              <a:t> </a:t>
            </a:r>
            <a:r>
              <a:rPr lang="hy-AM" sz="1800" dirty="0">
                <a:latin typeface="Sylfaen" panose="010A0502050306030303" pitchFamily="18" charset="0"/>
              </a:rPr>
              <a:t>տվյալ տարվա համար ծրագրի արդյունավետությունը գնահատելու տեսանկյունից։ Հետևաբար </a:t>
            </a:r>
            <a:r>
              <a:rPr lang="hy-AM" sz="1800" b="1" dirty="0">
                <a:latin typeface="Sylfaen" panose="010A0502050306030303" pitchFamily="18" charset="0"/>
              </a:rPr>
              <a:t>անհրաժշտ է նախատեսել տարվա կտրվածքով համապատասխան ցուցանիշ, որը կբնութագրի շահառուների աշխատանքի տեղավորման արդյունավետությունը հենց տվյալ տարում</a:t>
            </a:r>
            <a:endParaRPr lang="en-US" sz="18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ՄԳ մեթոդաբանությունը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66763"/>
            <a:ext cx="11029615" cy="367830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y-AM" sz="2400" dirty="0">
                <a:latin typeface="Sylfaen" panose="010A0502050306030303" pitchFamily="18" charset="0"/>
              </a:rPr>
              <a:t>Զբաղվածության ամենամյա ծրագրի ու վերջինիս կազմում բոլոր 11 ծրագրերի համար </a:t>
            </a:r>
            <a:r>
              <a:rPr lang="hy-AM" sz="2400" b="1" dirty="0">
                <a:latin typeface="Sylfaen" panose="010A0502050306030303" pitchFamily="18" charset="0"/>
              </a:rPr>
              <a:t>առաջին անգամ մշակվել են տրամաբանական շրջանակներ</a:t>
            </a:r>
            <a:r>
              <a:rPr lang="hy-AM" sz="2400" dirty="0">
                <a:latin typeface="Sylfaen" panose="010A0502050306030303" pitchFamily="18" charset="0"/>
              </a:rPr>
              <a:t>՝ տրամաբանական շղթա ձևավորելով ծրագրի իրականացման համար </a:t>
            </a:r>
            <a:r>
              <a:rPr lang="hy-AM" sz="2400" b="1" u="sng" dirty="0">
                <a:latin typeface="Sylfaen" panose="010A0502050306030303" pitchFamily="18" charset="0"/>
              </a:rPr>
              <a:t>հատկացվող ռեսուրսների</a:t>
            </a:r>
            <a:r>
              <a:rPr lang="hy-AM" sz="2400" dirty="0">
                <a:latin typeface="Sylfaen" panose="010A0502050306030303" pitchFamily="18" charset="0"/>
              </a:rPr>
              <a:t>՝ մարդկային, ֆինանսական, նյութատեխնիական, </a:t>
            </a:r>
            <a:r>
              <a:rPr lang="hy-AM" sz="2400" b="1" u="sng" dirty="0">
                <a:latin typeface="Sylfaen" panose="010A0502050306030303" pitchFamily="18" charset="0"/>
              </a:rPr>
              <a:t>ծրագրի միջանկյալ կամ ուղղակի արդյուքների </a:t>
            </a:r>
            <a:r>
              <a:rPr lang="hy-AM" sz="2400" dirty="0">
                <a:latin typeface="Sylfaen" panose="010A0502050306030303" pitchFamily="18" charset="0"/>
              </a:rPr>
              <a:t>և դրանց կատարմամբ պայմանավորված ծրագրի </a:t>
            </a:r>
            <a:r>
              <a:rPr lang="hy-AM" sz="2400" b="1" u="sng" dirty="0">
                <a:latin typeface="Sylfaen" panose="010A0502050306030303" pitchFamily="18" charset="0"/>
              </a:rPr>
              <a:t>վերջնարդյունքի </a:t>
            </a:r>
            <a:r>
              <a:rPr lang="hy-AM" sz="2400" dirty="0">
                <a:latin typeface="Sylfaen" panose="010A0502050306030303" pitchFamily="18" charset="0"/>
              </a:rPr>
              <a:t>միջև՝ հաշվի առնելով յուրաքանչյուր փուլի </a:t>
            </a:r>
            <a:r>
              <a:rPr lang="hy-AM" sz="2400" dirty="0" smtClean="0">
                <a:latin typeface="Sylfaen" panose="010A0502050306030303" pitchFamily="18" charset="0"/>
              </a:rPr>
              <a:t>համար</a:t>
            </a:r>
            <a:r>
              <a:rPr lang="en-US" sz="2400" dirty="0" smtClean="0">
                <a:latin typeface="Sylfaen" panose="010A0502050306030303" pitchFamily="18" charset="0"/>
              </a:rPr>
              <a:t>,</a:t>
            </a:r>
            <a:r>
              <a:rPr lang="hy-AM" sz="2400" dirty="0" smtClean="0">
                <a:latin typeface="Sylfaen" panose="010A0502050306030303" pitchFamily="18" charset="0"/>
              </a:rPr>
              <a:t> </a:t>
            </a:r>
            <a:r>
              <a:rPr lang="hy-AM" sz="2400" dirty="0">
                <a:latin typeface="Sylfaen" panose="010A0502050306030303" pitchFamily="18" charset="0"/>
              </a:rPr>
              <a:t>ըստ ծրագրի իրականացման </a:t>
            </a:r>
            <a:r>
              <a:rPr lang="hy-AM" sz="2400" dirty="0" smtClean="0">
                <a:latin typeface="Sylfaen" panose="010A0502050306030303" pitchFamily="18" charset="0"/>
              </a:rPr>
              <a:t>կարգի</a:t>
            </a:r>
            <a:r>
              <a:rPr lang="en-US" sz="2400" dirty="0" smtClean="0">
                <a:latin typeface="Sylfaen" panose="010A0502050306030303" pitchFamily="18" charset="0"/>
              </a:rPr>
              <a:t>,</a:t>
            </a:r>
            <a:r>
              <a:rPr lang="hy-AM" sz="2400" dirty="0" smtClean="0">
                <a:latin typeface="Sylfaen" panose="010A0502050306030303" pitchFamily="18" charset="0"/>
              </a:rPr>
              <a:t> </a:t>
            </a:r>
            <a:r>
              <a:rPr lang="hy-AM" sz="2400" dirty="0">
                <a:latin typeface="Sylfaen" panose="010A0502050306030303" pitchFamily="18" charset="0"/>
              </a:rPr>
              <a:t>պահանջվող </a:t>
            </a:r>
            <a:r>
              <a:rPr lang="hy-AM" sz="2400" b="1" u="sng" dirty="0">
                <a:latin typeface="Sylfaen" panose="010A0502050306030303" pitchFamily="18" charset="0"/>
              </a:rPr>
              <a:t>գործողությունները։</a:t>
            </a:r>
            <a:r>
              <a:rPr lang="hy-AM" sz="2400" dirty="0" smtClean="0">
                <a:latin typeface="Sylfaen" panose="010A0502050306030303" pitchFamily="18" charset="0"/>
              </a:rPr>
              <a:t> </a:t>
            </a:r>
            <a:endParaRPr lang="hy-AM" sz="24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Առաջարկություններ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5664"/>
            <a:ext cx="11029615" cy="423529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Ներդնել </a:t>
            </a:r>
            <a:r>
              <a:rPr lang="hy-AM" sz="2000" dirty="0">
                <a:latin typeface="Sylfaen" panose="010A0502050306030303" pitchFamily="18" charset="0"/>
              </a:rPr>
              <a:t>ծրագրի կառավարման նոր մեխանիզմներ, որոնց հիմքում պետք է լինեն ԶՊԳ-ին   ծրագրերի համար նախատեսված </a:t>
            </a:r>
            <a:r>
              <a:rPr lang="hy-AM" sz="2000" b="1" dirty="0">
                <a:latin typeface="Sylfaen" panose="010A0502050306030303" pitchFamily="18" charset="0"/>
              </a:rPr>
              <a:t>ֆինանսական միջոցների վերաբաշխման լիազորությունների տրամադրում</a:t>
            </a:r>
            <a:r>
              <a:rPr lang="hy-AM" sz="2000" dirty="0">
                <a:latin typeface="Sylfaen" panose="010A0502050306030303" pitchFamily="18" charset="0"/>
              </a:rPr>
              <a:t>՝ կախված զբաղվածության առանձին ծրագրերի ընթացքից և իրականանցվող ընթացիկ մոնիթորինգի արդյունքներից: 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Ծրագրերի </a:t>
            </a:r>
            <a:r>
              <a:rPr lang="hy-AM" sz="2000" dirty="0">
                <a:latin typeface="Sylfaen" panose="010A0502050306030303" pitchFamily="18" charset="0"/>
              </a:rPr>
              <a:t>համար նախատեսել </a:t>
            </a:r>
            <a:r>
              <a:rPr lang="hy-AM" sz="2000" b="1" dirty="0">
                <a:latin typeface="Sylfaen" panose="010A0502050306030303" pitchFamily="18" charset="0"/>
              </a:rPr>
              <a:t>վարչարարության հետագա պարզեցում</a:t>
            </a:r>
            <a:r>
              <a:rPr lang="hy-AM" sz="2000" dirty="0">
                <a:latin typeface="Sylfaen" panose="010A0502050306030303" pitchFamily="18" charset="0"/>
              </a:rPr>
              <a:t>, կապված գումարների հետ վերադարձման գործընթացի հետ, մասնավորապես նախատեսել այդ ծրագրերում </a:t>
            </a:r>
            <a:r>
              <a:rPr lang="hy-AM" sz="2000" u="sng" dirty="0">
                <a:latin typeface="Sylfaen" panose="010A0502050306030303" pitchFamily="18" charset="0"/>
              </a:rPr>
              <a:t>ֆորսմաժորային պայմաններ</a:t>
            </a:r>
            <a:r>
              <a:rPr lang="hy-AM" sz="2000" dirty="0">
                <a:latin typeface="Sylfaen" panose="010A0502050306030303" pitchFamily="18" charset="0"/>
              </a:rPr>
              <a:t>, որոնց դեպքում հետ վերադարձման ենթակա գումարները կարող են զրոյացվել կամ նվազեցվել: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hy-AM" sz="2000" dirty="0" smtClean="0">
                <a:latin typeface="Sylfaen" panose="010A0502050306030303" pitchFamily="18" charset="0"/>
              </a:rPr>
              <a:t>Ծրագրերի </a:t>
            </a:r>
            <a:r>
              <a:rPr lang="hy-AM" sz="2000" dirty="0">
                <a:latin typeface="Sylfaen" panose="010A0502050306030303" pitchFamily="18" charset="0"/>
              </a:rPr>
              <a:t>պլանավորման ժամանակ հաշվի առնել </a:t>
            </a:r>
            <a:r>
              <a:rPr lang="hy-AM" sz="2000" b="1" dirty="0">
                <a:latin typeface="Sylfaen" panose="010A0502050306030303" pitchFamily="18" charset="0"/>
              </a:rPr>
              <a:t>նախորդ տարիների միտումները </a:t>
            </a:r>
            <a:r>
              <a:rPr lang="hy-AM" sz="2000" dirty="0">
                <a:latin typeface="Sylfaen" panose="010A0502050306030303" pitchFamily="18" charset="0"/>
              </a:rPr>
              <a:t>և սահմանել ծրագրերի օպտիմալ ծածկույթ և թիրախային ցուցանիշներ՝ առավել իրատեսական հենքի վրա։</a:t>
            </a:r>
          </a:p>
        </p:txBody>
      </p:sp>
    </p:spTree>
    <p:extLst>
      <p:ext uri="{BB962C8B-B14F-4D97-AF65-F5344CB8AC3E}">
        <p14:creationId xmlns:p14="http://schemas.microsoft.com/office/powerpoint/2010/main" val="2886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2018 թվականի զբաղվածության ամենամյա ծրագրի համար </a:t>
            </a:r>
            <a:r>
              <a:rPr lang="hy-AM" b="1" dirty="0" smtClean="0"/>
              <a:t>կանխատեսումներ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1972"/>
              </p:ext>
            </p:extLst>
          </p:nvPr>
        </p:nvGraphicFramePr>
        <p:xfrm>
          <a:off x="581191" y="1715956"/>
          <a:ext cx="11029617" cy="496163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04010"/>
                <a:gridCol w="4876579"/>
                <a:gridCol w="2082980"/>
                <a:gridCol w="1833024"/>
                <a:gridCol w="1833024"/>
              </a:tblGrid>
              <a:tr h="2981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Ցուցանիշի թիրախային արժեքը` ըստ ռազմավարության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Ցուցանիշի արժեքը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Փաստացի 201</a:t>
                      </a:r>
                      <a:r>
                        <a:rPr lang="hy-AM" sz="1200">
                          <a:effectLst/>
                        </a:rPr>
                        <a:t>6 թվականի համար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Կանխատ</a:t>
                      </a:r>
                      <a:r>
                        <a:rPr lang="ru-RU" sz="1200" smtClean="0">
                          <a:effectLst/>
                        </a:rPr>
                        <a:t>ե</a:t>
                      </a:r>
                      <a:r>
                        <a:rPr lang="en-US" sz="1200" smtClean="0">
                          <a:effectLst/>
                        </a:rPr>
                        <a:t>սումը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2018թ․-ի </a:t>
                      </a:r>
                      <a:r>
                        <a:rPr lang="en-US" sz="1200" dirty="0" err="1">
                          <a:effectLst/>
                        </a:rPr>
                        <a:t>համար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Աշխատաշուկայի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պետական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կարգավորման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ծրագրերում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ներառվող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անձանց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թվաքանակի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՝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13</a:t>
                      </a:r>
                      <a:r>
                        <a:rPr lang="hy-AM" sz="1600" dirty="0" smtClean="0">
                          <a:effectLst/>
                        </a:rPr>
                        <a:t>5</a:t>
                      </a:r>
                      <a:r>
                        <a:rPr lang="en-US" sz="1600" dirty="0" smtClean="0">
                          <a:effectLst/>
                        </a:rPr>
                        <a:t>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Ծրագրերում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ներառված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հաշմանդամություն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ունեցող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անձանց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աշխատանքի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տեղավորման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՝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459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ԶՊԳ </a:t>
                      </a:r>
                      <a:r>
                        <a:rPr lang="en-US" sz="1400" dirty="0" err="1">
                          <a:effectLst/>
                        </a:rPr>
                        <a:t>տարածքային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կենտրոններում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հաշվառված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երիտասարդների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աշխատանքի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տեղավորում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4697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268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Կայուն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զբաղվածության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գործակցի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ապահովում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58.6%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 smtClean="0">
                          <a:effectLst/>
                        </a:rPr>
                        <a:t>65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Գործատուներից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ստացված</a:t>
                      </a:r>
                      <a:r>
                        <a:rPr lang="en-US" sz="1400" dirty="0">
                          <a:effectLst/>
                        </a:rPr>
                        <a:t> և </a:t>
                      </a:r>
                      <a:r>
                        <a:rPr lang="en-US" sz="1400" dirty="0" err="1">
                          <a:effectLst/>
                        </a:rPr>
                        <a:t>հավաքագրված</a:t>
                      </a: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dirty="0" err="1">
                          <a:effectLst/>
                        </a:rPr>
                        <a:t>չկրկնվող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թափուր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աշխատատեղերի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r>
                        <a:rPr lang="en-US" sz="1400" dirty="0">
                          <a:effectLst/>
                        </a:rPr>
                        <a:t>` </a:t>
                      </a:r>
                      <a:r>
                        <a:rPr lang="en-US" sz="1400" dirty="0" err="1">
                          <a:effectLst/>
                        </a:rPr>
                        <a:t>նախորդ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տարվա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համեմատ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8672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459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ԶՊԳ </a:t>
                      </a:r>
                      <a:r>
                        <a:rPr lang="en-US" sz="1400" dirty="0" err="1">
                          <a:effectLst/>
                        </a:rPr>
                        <a:t>տարածքային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կենտրոնների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հետ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համագործակցող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գործատուների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թվի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աճ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16354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17172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  <a:tr h="696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</a:rPr>
                        <a:t>Սեզոնային և վարձատրվող հասարակական աշխատանքներում ներգրավված անմրցունակ անձանց </a:t>
                      </a:r>
                      <a:r>
                        <a:rPr lang="hy-AM" sz="1400" dirty="0" smtClean="0">
                          <a:effectLst/>
                        </a:rPr>
                        <a:t>թվի աճ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>
                          <a:effectLst/>
                        </a:rPr>
                        <a:t>Մինչև 2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7640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 smtClean="0">
                          <a:effectLst/>
                        </a:rPr>
                        <a:t>8165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231" marR="432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5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2018 թվականի զբաղվածության ամենամյա ծրագրի համար </a:t>
            </a:r>
            <a:r>
              <a:rPr lang="hy-AM" b="1" dirty="0" smtClean="0"/>
              <a:t>կանխատեսումներ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71368"/>
              </p:ext>
            </p:extLst>
          </p:nvPr>
        </p:nvGraphicFramePr>
        <p:xfrm>
          <a:off x="581191" y="1909481"/>
          <a:ext cx="11029616" cy="482857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664683"/>
                <a:gridCol w="1225972"/>
                <a:gridCol w="1161443"/>
                <a:gridCol w="1643484"/>
                <a:gridCol w="1188776"/>
                <a:gridCol w="1188776"/>
                <a:gridCol w="956482"/>
              </a:tblGrid>
              <a:tr h="2138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Զբաղվածության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ամենամյա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ծրագրերը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Ծրագրին հատկացված միջոցները 2016թ., մլն դրամ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Ծրագրի գնահատականը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Ծրագրի շահառուների թիվը 2016թ-ին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Շահառուների օպտիմալ թիվը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1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Գործազուրկներ</a:t>
                      </a:r>
                      <a:r>
                        <a:rPr lang="hy-AM" sz="1050" dirty="0">
                          <a:effectLst/>
                        </a:rPr>
                        <a:t>/ աշխատանքի տեղավորվածներ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Գործատուներ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effectLst/>
                        </a:rPr>
                        <a:t>Գործազուրկներ</a:t>
                      </a:r>
                      <a:r>
                        <a:rPr lang="hy-AM" sz="1050" dirty="0" smtClean="0">
                          <a:effectLst/>
                        </a:rPr>
                        <a:t> աշխատանք փնտրողներ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Գործատ</a:t>
                      </a:r>
                      <a:r>
                        <a:rPr lang="hy-AM" sz="1050" dirty="0">
                          <a:effectLst/>
                        </a:rPr>
                        <a:t>-</a:t>
                      </a:r>
                      <a:r>
                        <a:rPr lang="en-US" sz="1050" dirty="0" err="1">
                          <a:effectLst/>
                        </a:rPr>
                        <a:t>ուներ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855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Աշխատաշուկայում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անմրցունակ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անձանց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հարմար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աշխատանքի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տեղավորման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նպատակով</a:t>
                      </a:r>
                      <a:r>
                        <a:rPr lang="ru-RU" sz="1050" dirty="0">
                          <a:effectLst/>
                        </a:rPr>
                        <a:t>  </a:t>
                      </a:r>
                      <a:r>
                        <a:rPr lang="en-US" sz="1050" dirty="0" err="1">
                          <a:effectLst/>
                        </a:rPr>
                        <a:t>գործատուներին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այցելության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դրամական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օգնության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տրամադրում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5.7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Դրական/ շարունակելի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1537 / 549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Ուղեգրումների թիվը 2184/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Պլանավորված՝ 8 փաստացի՝ 1,3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1300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effectLst/>
                        </a:rPr>
                        <a:t>1500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641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Ենթածրագիր</a:t>
                      </a:r>
                      <a:r>
                        <a:rPr lang="ru-RU" sz="1050" dirty="0">
                          <a:effectLst/>
                        </a:rPr>
                        <a:t> 1. </a:t>
                      </a:r>
                      <a:r>
                        <a:rPr lang="en-US" sz="1050" dirty="0" err="1">
                          <a:effectLst/>
                        </a:rPr>
                        <a:t>Աշխատաշուկայում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անմրցունակ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անձանց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աշխատանքային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ունակությունների</a:t>
                      </a:r>
                      <a:r>
                        <a:rPr lang="en-US" sz="1050" dirty="0">
                          <a:effectLst/>
                        </a:rPr>
                        <a:t> և </a:t>
                      </a:r>
                      <a:r>
                        <a:rPr lang="en-US" sz="1050" dirty="0" err="1">
                          <a:effectLst/>
                        </a:rPr>
                        <a:t>կարողությունների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ձեռքբերման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միանվագ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փոխհատուցում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գործատուին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141,0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Դրական/ շարունակելի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711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1174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Sylfaen" pitchFamily="18" charset="0"/>
                        </a:rPr>
                        <a:t>1750</a:t>
                      </a:r>
                      <a:endParaRPr lang="en-US" sz="1050" dirty="0">
                        <a:effectLst/>
                        <a:latin typeface="Sylfaen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641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Ենթածրագիր</a:t>
                      </a:r>
                      <a:r>
                        <a:rPr lang="ru-RU" sz="1050" dirty="0">
                          <a:effectLst/>
                        </a:rPr>
                        <a:t> 2. </a:t>
                      </a:r>
                      <a:r>
                        <a:rPr lang="en-US" sz="1050" dirty="0" err="1">
                          <a:effectLst/>
                        </a:rPr>
                        <a:t>Աշխատաշուկայում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անմրցունակ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հաշմանդամություն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ունեցող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անձանց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աշխատատեղի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հարմարեցման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միանվագ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փոխհատուցում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գործատուին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9,7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Դրական/ շարունակելի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21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323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300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641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Ձեռք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բերված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մասնագիտությամբ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մասնագիտական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աշխատանքային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փորձ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ձեռք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բերելու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գործազուրկներին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աջակցության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տրամադրում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149,2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Դրական/ շարունակելի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483/466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907/300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 dirty="0">
                          <a:effectLst/>
                        </a:rPr>
                        <a:t>800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750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8554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Աշխատաշուկայում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անմրցունակ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անձանց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աշխատանքի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տեղավորման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դեպքում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գործատուին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աշխատավարձի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մասնակի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փոխհատուցման</a:t>
                      </a:r>
                      <a:r>
                        <a:rPr lang="en-US" sz="1050" dirty="0">
                          <a:effectLst/>
                        </a:rPr>
                        <a:t> և </a:t>
                      </a:r>
                      <a:r>
                        <a:rPr lang="en-US" sz="1050" dirty="0" err="1">
                          <a:effectLst/>
                        </a:rPr>
                        <a:t>հաշմանդամություն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ունեցող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անձին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ուղեկցողի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համար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դրամական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օգնության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50" dirty="0" err="1">
                          <a:effectLst/>
                        </a:rPr>
                        <a:t>տրամադրում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123,4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>
                          <a:effectLst/>
                        </a:rPr>
                        <a:t>Դրական/ շարունակելի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434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050">
                          <a:effectLst/>
                        </a:rPr>
                        <a:t>434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Sylfaen" pitchFamily="18" charset="0"/>
                        </a:rPr>
                        <a:t>15</a:t>
                      </a:r>
                      <a:r>
                        <a:rPr lang="hy-AM" sz="1050" dirty="0" smtClean="0">
                          <a:effectLst/>
                          <a:latin typeface="Sylfaen" pitchFamily="18" charset="0"/>
                        </a:rPr>
                        <a:t>0</a:t>
                      </a:r>
                      <a:endParaRPr lang="en-US" sz="1050" dirty="0">
                        <a:effectLst/>
                        <a:latin typeface="Sylfaen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Sylfaen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1050" dirty="0">
                        <a:effectLst/>
                        <a:latin typeface="Sylfaen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0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2018 թվականի զբաղվածության ամենամյա ծրագրի համար </a:t>
            </a:r>
            <a:r>
              <a:rPr lang="hy-AM" b="1" dirty="0" smtClean="0"/>
              <a:t>կանխատեսումներ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66092"/>
              </p:ext>
            </p:extLst>
          </p:nvPr>
        </p:nvGraphicFramePr>
        <p:xfrm>
          <a:off x="457199" y="1858680"/>
          <a:ext cx="11153609" cy="479741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798919"/>
                <a:gridCol w="1270879"/>
                <a:gridCol w="1203987"/>
                <a:gridCol w="1703684"/>
                <a:gridCol w="726265"/>
                <a:gridCol w="1507067"/>
                <a:gridCol w="942808"/>
              </a:tblGrid>
              <a:tr h="2735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Զբաղվածության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ամենամյա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ծրագրերը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Ծրագրին հատկացված միջոցները 2016թ., մլն դրամ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Ծրագրի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գնահատա</a:t>
                      </a:r>
                      <a:r>
                        <a:rPr lang="hy-AM" sz="1200" dirty="0" smtClean="0">
                          <a:effectLst/>
                        </a:rPr>
                        <a:t>-</a:t>
                      </a:r>
                      <a:r>
                        <a:rPr lang="en-US" sz="1200" dirty="0" err="1" smtClean="0">
                          <a:effectLst/>
                        </a:rPr>
                        <a:t>կանը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Ծրագրի շահառուների թիվը 2016թ-ին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Շահառուների օպտիմալ թիվը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0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Գործազուրկներ</a:t>
                      </a:r>
                      <a:r>
                        <a:rPr lang="hy-AM" sz="1200">
                          <a:effectLst/>
                        </a:rPr>
                        <a:t>/ աշխատանքի տեղավորվածներ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Գործատուներ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ffectLst/>
                        </a:rPr>
                        <a:t>Գործազուրկներ</a:t>
                      </a:r>
                      <a:r>
                        <a:rPr lang="hy-AM" sz="1200" dirty="0" smtClean="0">
                          <a:effectLst/>
                        </a:rPr>
                        <a:t> աշխատանք փնտրողներ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Գործատ</a:t>
                      </a:r>
                      <a:r>
                        <a:rPr lang="hy-AM" sz="1200">
                          <a:effectLst/>
                        </a:rPr>
                        <a:t>-</a:t>
                      </a:r>
                      <a:r>
                        <a:rPr lang="en-US" sz="1200">
                          <a:effectLst/>
                        </a:rPr>
                        <a:t>ուներ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820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Գործազուրկների</a:t>
                      </a:r>
                      <a:r>
                        <a:rPr lang="en-US" sz="1200" dirty="0">
                          <a:effectLst/>
                        </a:rPr>
                        <a:t> և </a:t>
                      </a:r>
                      <a:r>
                        <a:rPr lang="en-US" sz="1200" dirty="0" err="1">
                          <a:effectLst/>
                        </a:rPr>
                        <a:t>աշխատանքից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ազատման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ռիսկ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ունեցող</a:t>
                      </a:r>
                      <a:r>
                        <a:rPr lang="en-US" sz="1200" dirty="0">
                          <a:effectLst/>
                        </a:rPr>
                        <a:t>՝ </a:t>
                      </a:r>
                      <a:r>
                        <a:rPr lang="en-US" sz="1200" dirty="0" err="1">
                          <a:effectLst/>
                        </a:rPr>
                        <a:t>աշխատանք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փնտրող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անձանց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մասնագիտական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ուսուցման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կազմակերպում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193,6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1480/404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980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Մոտ 800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547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Գործազուրկին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այլ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վայրում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աշխատանքի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տեղավորման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աջակցության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տրամադրում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57,9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820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Աշխատաշուկայում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անմրցունակ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անձանց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փոքր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ձեռնարկատիրական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գործունեությամբ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զբաղվելու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համար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աջակցության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տրամադրում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53,0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74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1367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Աշխատաշուկայում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անմրցունակ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անձանց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անասնապահությամբ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տավարաբուծությամբ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ոչխարաբուծությամբ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խոզաբուծությամբ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թռչնաբուծությամբ</a:t>
                      </a:r>
                      <a:r>
                        <a:rPr lang="ru-RU" sz="1200" dirty="0">
                          <a:effectLst/>
                        </a:rPr>
                        <a:t>) </a:t>
                      </a:r>
                      <a:r>
                        <a:rPr lang="en-US" sz="1200" dirty="0" err="1">
                          <a:effectLst/>
                        </a:rPr>
                        <a:t>զբաղվելու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համար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աջակցության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տրամադրում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40,1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2018 թվականի զբաղվածության ամենամյա ծրագրի համար </a:t>
            </a:r>
            <a:r>
              <a:rPr lang="hy-AM" b="1" dirty="0" smtClean="0"/>
              <a:t>կանխատեսումներ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86951"/>
              </p:ext>
            </p:extLst>
          </p:nvPr>
        </p:nvGraphicFramePr>
        <p:xfrm>
          <a:off x="508000" y="1909481"/>
          <a:ext cx="11102808" cy="483635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737027"/>
                <a:gridCol w="1226113"/>
                <a:gridCol w="1161577"/>
                <a:gridCol w="1643673"/>
                <a:gridCol w="952277"/>
                <a:gridCol w="1320800"/>
                <a:gridCol w="1061341"/>
              </a:tblGrid>
              <a:tr h="4851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Զբաղվածության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ամենամյա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ծրագրերը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Ծրագրին հատկացված միջոցները 2016թ., մլն դրամ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Ծրագրի գնահատականը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Ծրագրի շահառուների թիվը 2016թ-ին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Շահառուների օպտիմալ թիվը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Գործազուրկներ</a:t>
                      </a:r>
                      <a:r>
                        <a:rPr lang="hy-AM" sz="1200" dirty="0">
                          <a:effectLst/>
                        </a:rPr>
                        <a:t>/ աշխատանքի տեղավորվածներ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Գործատուներ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effectLst/>
                        </a:rPr>
                        <a:t>Գործազուրկներ</a:t>
                      </a:r>
                      <a:r>
                        <a:rPr lang="hy-AM" sz="1200" dirty="0" smtClean="0">
                          <a:effectLst/>
                        </a:rPr>
                        <a:t> աշխատանք փնտրողներ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Գործատ</a:t>
                      </a:r>
                      <a:r>
                        <a:rPr lang="hy-AM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ուներ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735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Սեզոնային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զբաղվածության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խթանման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միջոցով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գյուղացիական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տնտեսությանն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աջակցության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տրամադրում</a:t>
                      </a:r>
                      <a:r>
                        <a:rPr lang="ru-RU" sz="1200" baseline="300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1117.4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7640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7750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735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Վարձատրվող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հասարակական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աշխատանքների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կազմակերպման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միջոցով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գործազուրկների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ժամանակավոր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զբաղվածության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ապահովում</a:t>
                      </a:r>
                      <a:r>
                        <a:rPr lang="ru-RU" sz="1200" baseline="300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43,5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287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48 ծրագիր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41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r>
                        <a:rPr lang="hy-AM" sz="1200">
                          <a:effectLst/>
                        </a:rPr>
                        <a:t> շահառու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485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Աշխատանքի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տոնավաճառի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կազմակերպում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7,7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Դրական/ շարունակելի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տոնավաճառ </a:t>
                      </a:r>
                      <a:r>
                        <a:rPr lang="hy-AM" sz="1200">
                          <a:effectLst/>
                        </a:rPr>
                        <a:t>15020/428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360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hy-AM" sz="1200" dirty="0" smtClean="0">
                          <a:effectLst/>
                        </a:rPr>
                        <a:t>2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տոնավաճառ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986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Աշխատանքի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տեղավորման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ոչ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պետական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կազմակերպության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կողմից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մատուցվող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ծառայություններից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օգտվելու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համար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աջակցության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տրամադրում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0,2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Բացասական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234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</a:rPr>
                        <a:t>Զբաղվածության կարգավորման նոր ծրագեր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 dirty="0" smtClean="0">
                          <a:effectLst/>
                        </a:rPr>
                        <a:t>1</a:t>
                      </a:r>
                      <a:r>
                        <a:rPr lang="en-US" sz="1200" dirty="0" smtClean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 anchor="ctr"/>
                </a:tc>
              </a:tr>
              <a:tr h="23495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Ընդամե</a:t>
                      </a:r>
                      <a:r>
                        <a:rPr lang="hy-AM" sz="1200" dirty="0" smtClean="0">
                          <a:effectLst/>
                        </a:rPr>
                        <a:t>ն</a:t>
                      </a:r>
                      <a:r>
                        <a:rPr lang="en-US" sz="1200" dirty="0" smtClean="0">
                          <a:effectLst/>
                        </a:rPr>
                        <a:t>ը </a:t>
                      </a:r>
                      <a:r>
                        <a:rPr lang="en-US" sz="1200" dirty="0" err="1">
                          <a:effectLst/>
                        </a:rPr>
                        <a:t>միջինում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13053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13</a:t>
                      </a:r>
                      <a:r>
                        <a:rPr lang="hy-AM" sz="1800" b="1" dirty="0" smtClean="0">
                          <a:effectLst/>
                        </a:rPr>
                        <a:t>5</a:t>
                      </a:r>
                      <a:r>
                        <a:rPr lang="en-US" sz="1800" b="1" dirty="0" smtClean="0">
                          <a:effectLst/>
                        </a:rPr>
                        <a:t>07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525" marR="185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191" y="1761068"/>
            <a:ext cx="11029615" cy="2543284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 err="1" smtClean="0"/>
              <a:t>Զբաղվածության</a:t>
            </a:r>
            <a:r>
              <a:rPr lang="en-US" b="1" dirty="0" smtClean="0"/>
              <a:t> </a:t>
            </a:r>
            <a:r>
              <a:rPr lang="en-US" b="1" dirty="0" err="1"/>
              <a:t>կարգավորման</a:t>
            </a:r>
            <a:r>
              <a:rPr lang="en-US" b="1" dirty="0"/>
              <a:t> 2018 </a:t>
            </a:r>
            <a:r>
              <a:rPr lang="en-US" b="1" dirty="0" err="1"/>
              <a:t>թվականի</a:t>
            </a:r>
            <a:r>
              <a:rPr lang="en-US" b="1" dirty="0"/>
              <a:t> </a:t>
            </a:r>
            <a:r>
              <a:rPr lang="en-US" b="1" dirty="0" err="1"/>
              <a:t>պետական</a:t>
            </a:r>
            <a:r>
              <a:rPr lang="en-US" b="1" dirty="0"/>
              <a:t> </a:t>
            </a:r>
            <a:r>
              <a:rPr lang="en-US" b="1" dirty="0" err="1"/>
              <a:t>ծրագրով</a:t>
            </a:r>
            <a:r>
              <a:rPr lang="en-US" b="1" dirty="0"/>
              <a:t> </a:t>
            </a:r>
            <a:r>
              <a:rPr lang="en-US" b="1" dirty="0" err="1"/>
              <a:t>նախատեսվող</a:t>
            </a:r>
            <a:r>
              <a:rPr lang="en-US" b="1" dirty="0"/>
              <a:t>  և ՀՀ  ԱՍՀ </a:t>
            </a:r>
            <a:r>
              <a:rPr lang="en-US" b="1" dirty="0" err="1"/>
              <a:t>նախարարության</a:t>
            </a:r>
            <a:r>
              <a:rPr lang="en-US" b="1" dirty="0"/>
              <a:t> </a:t>
            </a:r>
            <a:r>
              <a:rPr lang="en-US" b="1" dirty="0" err="1"/>
              <a:t>կողմից</a:t>
            </a:r>
            <a:r>
              <a:rPr lang="en-US" b="1" dirty="0"/>
              <a:t> </a:t>
            </a:r>
            <a:r>
              <a:rPr lang="en-US" b="1" dirty="0" err="1"/>
              <a:t>իրականացվող</a:t>
            </a:r>
            <a:r>
              <a:rPr lang="en-US" b="1" dirty="0"/>
              <a:t>  </a:t>
            </a:r>
            <a:r>
              <a:rPr lang="en-US" b="1" dirty="0" err="1"/>
              <a:t>միջոցառումներ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քննարկվող</a:t>
            </a:r>
            <a:r>
              <a:rPr lang="en-US" b="1" dirty="0"/>
              <a:t> </a:t>
            </a:r>
            <a:r>
              <a:rPr lang="en-US" b="1" dirty="0" err="1" smtClean="0"/>
              <a:t>տարբերակ</a:t>
            </a:r>
            <a:r>
              <a:rPr lang="hy-AM" b="1" dirty="0" smtClean="0"/>
              <a:t>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Տարբերակ 1։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76069"/>
              </p:ext>
            </p:extLst>
          </p:nvPr>
        </p:nvGraphicFramePr>
        <p:xfrm>
          <a:off x="581025" y="1893358"/>
          <a:ext cx="11029950" cy="4803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24442"/>
                <a:gridCol w="4436533"/>
                <a:gridCol w="1761067"/>
                <a:gridCol w="1659466"/>
                <a:gridCol w="829734"/>
                <a:gridCol w="151870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Հ/Հ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Ծրագրի անվանումը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Պլանավորված բյուջեն          </a:t>
                      </a:r>
                      <a:endParaRPr lang="hy-AM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hy-AM" sz="1200" b="1" u="none" strike="noStrike" dirty="0" smtClean="0">
                          <a:effectLst/>
                        </a:rPr>
                        <a:t> </a:t>
                      </a:r>
                      <a:r>
                        <a:rPr lang="hy-AM" sz="1200" b="1" u="none" strike="noStrike" dirty="0">
                          <a:effectLst/>
                        </a:rPr>
                        <a:t>(հազար դրամ)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>
                          <a:effectLst/>
                        </a:rPr>
                        <a:t>ԿԶԳ        (%)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b="1" u="none" strike="noStrike" dirty="0" smtClean="0">
                          <a:effectLst/>
                        </a:rPr>
                        <a:t>Դիտողություններ</a:t>
                      </a:r>
                      <a:endParaRPr lang="hy-AM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Աշխատաշուկայում անմրցունակ անձանց աշխատանքային ունակությունների և կարողությունների ձեռքբերման համար միանվագ փոխհատուցում գործատուին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1,000,000.00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Գործազուրկների և աշխատանքից ազատման ռիսկ ունեցող՝ աշխատանք փնտրող անձանց մասնագիտական ուսուցման կազմակերպում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73,000.00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 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Ձեռք բերված մասնագիտությամբ աշխատանքային փորձ ձեռք բերելու համար գործազուրկներին աջակցության տրամադրում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350,563.60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Աշխատանքի տոնավաճառի կազմակերպում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8,400.00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200" u="none" strike="noStrike" dirty="0">
                          <a:effectLst/>
                        </a:rPr>
                        <a:t>12 տոնավաճառ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11,220.00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>
                          <a:effectLst/>
                        </a:rPr>
                        <a:t>Աշխատաշուկայում անմրցունակ և մասնագիտություն չունեցող երիտասարդ մայրերի համար գործատուի մոտ մասնագիտական ուսուցման կազմակերպման ծրագիր</a:t>
                      </a:r>
                      <a:endParaRPr lang="hy-AM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73,742.40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>
                          <a:effectLst/>
                        </a:rPr>
                        <a:t>Երեխա ունեցող մինչև 24 տարեկան գործազուրկ կանանց բարձրագույն մասնագիտական կրթությանը նախապատրաստման աջակցության տրամադրման ծրագիր</a:t>
                      </a:r>
                      <a:endParaRPr lang="hy-AM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29,550.00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 smtClean="0">
                          <a:effectLst/>
                        </a:rPr>
                        <a:t>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200" u="none" strike="noStrike" dirty="0">
                          <a:effectLst/>
                        </a:rPr>
                        <a:t>Մինչև երեք տարեկան </a:t>
                      </a:r>
                      <a:r>
                        <a:rPr lang="hy-AM" sz="1200" u="none" strike="noStrike" dirty="0" smtClean="0">
                          <a:effectLst/>
                        </a:rPr>
                        <a:t>երեխայի </a:t>
                      </a:r>
                      <a:r>
                        <a:rPr lang="hy-AM" sz="1200" u="none" strike="noStrike" dirty="0">
                          <a:effectLst/>
                        </a:rPr>
                        <a:t>խնամքի արձակուրդում գտնվող անձանց՝ երեխայի մինչև երկու տարին լրանալը աշխատանքի վերադառնալու դեպքում, երեխայի խնամքն աշխատանքին զուգահեռ կազմակերպելու համար փոխհատուցման տրամադրման ծրագիր </a:t>
                      </a:r>
                      <a:endParaRPr lang="hy-AM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121,000.00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Նոր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ծրագիր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5" marR="5475" marT="5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Նախատեսվում է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845335"/>
              </p:ext>
            </p:extLst>
          </p:nvPr>
        </p:nvGraphicFramePr>
        <p:xfrm>
          <a:off x="580858" y="1858748"/>
          <a:ext cx="11029950" cy="413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23642"/>
                <a:gridCol w="3906308"/>
              </a:tblGrid>
              <a:tr h="63787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Առաջարկվող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8 </a:t>
                      </a:r>
                      <a:r>
                        <a:rPr lang="en-US" dirty="0" err="1" smtClean="0"/>
                        <a:t>միջոցառումներով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նախատեսվող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ֆինանսական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միջոցները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1,667,476.0</a:t>
                      </a:r>
                      <a:r>
                        <a:rPr lang="hy-AM" dirty="0" smtClean="0"/>
                        <a:t> հազար դրամ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dirty="0" err="1" smtClean="0"/>
                        <a:t>իսկ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ընդհանուր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միջոցները</a:t>
                      </a:r>
                      <a:r>
                        <a:rPr lang="en-US" dirty="0" smtClean="0"/>
                        <a:t>՝ </a:t>
                      </a:r>
                      <a:r>
                        <a:rPr lang="en-US" dirty="0" err="1" smtClean="0"/>
                        <a:t>ներառյալ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կրթաթոշակը</a:t>
                      </a:r>
                      <a:r>
                        <a:rPr lang="en-US" dirty="0" smtClean="0"/>
                        <a:t>, և </a:t>
                      </a:r>
                      <a:r>
                        <a:rPr lang="en-US" dirty="0" err="1" smtClean="0"/>
                        <a:t>մասնագիտական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կողմնորոշման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ծրագիրը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կազմել</a:t>
                      </a:r>
                      <a:r>
                        <a:rPr lang="en-US" dirty="0" smtClean="0"/>
                        <a:t> է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1,763,399.3 </a:t>
                      </a:r>
                      <a:r>
                        <a:rPr lang="en-US" dirty="0" err="1" smtClean="0"/>
                        <a:t>հազար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դրամ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dirty="0" err="1" smtClean="0"/>
                        <a:t>Առաջարկվող</a:t>
                      </a:r>
                      <a:r>
                        <a:rPr lang="en-US" dirty="0" smtClean="0"/>
                        <a:t> 8 </a:t>
                      </a:r>
                      <a:r>
                        <a:rPr lang="en-US" dirty="0" err="1" smtClean="0"/>
                        <a:t>միջոցառումներում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ընդգրկված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շահառուների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7672 </a:t>
                      </a:r>
                      <a:r>
                        <a:rPr lang="en-US" dirty="0" err="1" smtClean="0"/>
                        <a:t>անձ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0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dirty="0" err="1" smtClean="0"/>
                        <a:t>Կայուն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զբաղվածության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միջին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ցուցանիշ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57.8%</a:t>
                      </a:r>
                      <a:r>
                        <a:rPr lang="hy-AM" dirty="0" smtClean="0"/>
                        <a:t> կամ </a:t>
                      </a:r>
                      <a:r>
                        <a:rPr lang="en-US" dirty="0" smtClean="0"/>
                        <a:t>5157 </a:t>
                      </a:r>
                      <a:r>
                        <a:rPr lang="en-US" dirty="0" err="1" smtClean="0"/>
                        <a:t>անձի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կայուն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զբաղվածության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ապահովում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9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dirty="0" err="1" smtClean="0"/>
                        <a:t>Խորհրդատվություն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ստացածների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150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dirty="0" smtClean="0"/>
                        <a:t>ԶՊԳ-</a:t>
                      </a:r>
                      <a:r>
                        <a:rPr lang="en-US" dirty="0" err="1" smtClean="0"/>
                        <a:t>ում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հաշվառվածների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թիվը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dirty="0" err="1" smtClean="0"/>
                        <a:t>Աշխատանքի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տեղավորման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միջնորդություններ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000 </a:t>
                      </a:r>
                      <a:r>
                        <a:rPr lang="en-US" dirty="0" err="1" smtClean="0"/>
                        <a:t>անձի</a:t>
                      </a:r>
                      <a:r>
                        <a:rPr lang="hy-AM" dirty="0" smtClean="0"/>
                        <a:t> համար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4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dirty="0" err="1" smtClean="0"/>
                        <a:t>Հավաքագրված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չկրկնվող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թափուր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աշխատատեղեր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hy-AM" dirty="0" smtClean="0"/>
                        <a:t> </a:t>
                      </a:r>
                      <a:r>
                        <a:rPr lang="en-US" dirty="0" smtClean="0"/>
                        <a:t>670 </a:t>
                      </a:r>
                      <a:r>
                        <a:rPr lang="en-US" dirty="0" err="1" smtClean="0"/>
                        <a:t>աշխատատեղ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75353" y="6113124"/>
            <a:ext cx="11034445" cy="575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y-AM" sz="1400" dirty="0" smtClean="0"/>
              <a:t>1․Նախատեսվող թվով 5000 անձի ուղղորդման միջոցով  և 7672 անձի ծրագրերի միջոցով աշխատանքի տեղավորումը </a:t>
            </a:r>
            <a:r>
              <a:rPr lang="en-US" sz="1400" dirty="0" smtClean="0"/>
              <a:t>(</a:t>
            </a:r>
            <a:r>
              <a:rPr lang="hy-AM" sz="1400" dirty="0" smtClean="0"/>
              <a:t>ընդհանուր 12672 անձի աշխատանքի տեղավորում</a:t>
            </a:r>
            <a:r>
              <a:rPr lang="en-US" sz="1400" dirty="0" smtClean="0"/>
              <a:t>)</a:t>
            </a:r>
            <a:r>
              <a:rPr lang="hy-AM" sz="1400" dirty="0" smtClean="0"/>
              <a:t> իրատեսական չէ, քանի որ նախատեսվում է հավաքագրել 8670 թափուր աշխատատեղ։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88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Առաջարկվող</a:t>
            </a:r>
            <a:r>
              <a:rPr lang="en-US" b="1" dirty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7"/>
            <a:ext cx="10713341" cy="952171"/>
          </a:xfrm>
        </p:spPr>
        <p:txBody>
          <a:bodyPr/>
          <a:lstStyle/>
          <a:p>
            <a:r>
              <a:rPr lang="hy-AM" b="1" dirty="0"/>
              <a:t>Աշխատաշուկայում անմրցունակ անձանց աշխատանքային ունակությունների և կարողությունների ձեռքբերման համար միանվագ փոխհատուցում գործատուին</a:t>
            </a:r>
            <a:r>
              <a:rPr lang="en-US" b="1" dirty="0"/>
              <a:t>  (</a:t>
            </a:r>
            <a:r>
              <a:rPr lang="en-US" b="1" dirty="0" err="1"/>
              <a:t>ծրագիր</a:t>
            </a:r>
            <a:r>
              <a:rPr lang="en-US" b="1" dirty="0"/>
              <a:t> 1.)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965152"/>
              </p:ext>
            </p:extLst>
          </p:nvPr>
        </p:nvGraphicFramePr>
        <p:xfrm>
          <a:off x="468257" y="2997199"/>
          <a:ext cx="5130801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711993" y="2668127"/>
            <a:ext cx="589881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latin typeface="Sylfaen" panose="010A0502050306030303" pitchFamily="18" charset="0"/>
              </a:rPr>
              <a:t>2017 </a:t>
            </a:r>
            <a:r>
              <a:rPr lang="en-US" dirty="0" err="1">
                <a:latin typeface="Sylfaen" panose="010A0502050306030303" pitchFamily="18" charset="0"/>
              </a:rPr>
              <a:t>թվականի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փաստացի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ցուցանիշը</a:t>
            </a:r>
            <a:r>
              <a:rPr lang="en-US" dirty="0">
                <a:latin typeface="Sylfaen" panose="010A0502050306030303" pitchFamily="18" charset="0"/>
              </a:rPr>
              <a:t>  </a:t>
            </a:r>
            <a:r>
              <a:rPr lang="en-US" dirty="0" err="1">
                <a:latin typeface="Sylfaen" panose="010A0502050306030303" pitchFamily="18" charset="0"/>
              </a:rPr>
              <a:t>համապատասխանում</a:t>
            </a:r>
            <a:r>
              <a:rPr lang="en-US" dirty="0">
                <a:latin typeface="Sylfaen" panose="010A0502050306030303" pitchFamily="18" charset="0"/>
              </a:rPr>
              <a:t> է 10.10.2017թ. </a:t>
            </a:r>
            <a:r>
              <a:rPr lang="en-US" dirty="0" err="1">
                <a:latin typeface="Sylfaen" panose="010A0502050306030303" pitchFamily="18" charset="0"/>
              </a:rPr>
              <a:t>դրությանը</a:t>
            </a:r>
            <a:endParaRPr lang="en-US" dirty="0">
              <a:latin typeface="Sylfaen" panose="010A0502050306030303" pitchFamily="18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Մինչև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տարվա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վերջ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կանխատեսվում</a:t>
            </a:r>
            <a:r>
              <a:rPr lang="en-US" dirty="0">
                <a:latin typeface="Sylfaen" panose="010A0502050306030303" pitchFamily="18" charset="0"/>
              </a:rPr>
              <a:t> է 870 </a:t>
            </a:r>
            <a:r>
              <a:rPr lang="en-US" dirty="0" err="1">
                <a:latin typeface="Sylfaen" panose="010A0502050306030303" pitchFamily="18" charset="0"/>
              </a:rPr>
              <a:t>շահառուի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ներգրավում</a:t>
            </a:r>
            <a:r>
              <a:rPr lang="en-US" dirty="0">
                <a:latin typeface="Sylfaen" panose="010A0502050306030303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5006" y="4111135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1993" y="4642934"/>
            <a:ext cx="60397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Պլանավորման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կտրուկ</a:t>
            </a:r>
            <a:r>
              <a:rPr lang="hy-AM" dirty="0" smtClean="0">
                <a:latin typeface="Sylfaen" panose="010A0502050306030303" pitchFamily="18" charset="0"/>
              </a:rPr>
              <a:t>՝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մոտ</a:t>
            </a:r>
            <a:r>
              <a:rPr lang="en-US" dirty="0">
                <a:latin typeface="Sylfaen" panose="010A0502050306030303" pitchFamily="18" charset="0"/>
              </a:rPr>
              <a:t>  6.5 </a:t>
            </a:r>
            <a:r>
              <a:rPr lang="en-US" dirty="0" err="1">
                <a:latin typeface="Sylfaen" panose="010A0502050306030303" pitchFamily="18" charset="0"/>
              </a:rPr>
              <a:t>անգամ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ավելացում</a:t>
            </a:r>
            <a:r>
              <a:rPr lang="en-US" dirty="0">
                <a:latin typeface="Sylfaen" panose="010A0502050306030303" pitchFamily="18" charset="0"/>
              </a:rPr>
              <a:t> 2016թվականի </a:t>
            </a:r>
            <a:r>
              <a:rPr lang="en-US" dirty="0" err="1">
                <a:latin typeface="Sylfaen" panose="010A0502050306030303" pitchFamily="18" charset="0"/>
              </a:rPr>
              <a:t>համեմատ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կպահանջի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նաև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համապատասխան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թվով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գործատուների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ներգրավում</a:t>
            </a:r>
            <a:r>
              <a:rPr lang="en-US" dirty="0">
                <a:latin typeface="Sylfaen" panose="010A0502050306030303" pitchFamily="18" charset="0"/>
              </a:rPr>
              <a:t>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Sylfaen" panose="010A0502050306030303" pitchFamily="18" charset="0"/>
              </a:rPr>
              <a:t>Ծրագրի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պայմանների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վատացում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արդյունքում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գործատուները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շահագռգռված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չեն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մասնակցել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ծրագրում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Առաջարկվող</a:t>
            </a:r>
            <a:r>
              <a:rPr lang="en-US" b="1" dirty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8"/>
            <a:ext cx="10713341" cy="863380"/>
          </a:xfrm>
        </p:spPr>
        <p:txBody>
          <a:bodyPr/>
          <a:lstStyle/>
          <a:p>
            <a:r>
              <a:rPr lang="hy-AM" b="1" dirty="0"/>
              <a:t>Գործազուրկների և աշխատանքից ազատման ռիսկ ունեցող՝ աշխատանք փնտրող անձանց մասնագիտական ուսուցման </a:t>
            </a:r>
            <a:r>
              <a:rPr lang="hy-AM" b="1" dirty="0" smtClean="0"/>
              <a:t>կազմակերպում </a:t>
            </a:r>
            <a:r>
              <a:rPr lang="ru-RU" b="1" dirty="0" smtClean="0"/>
              <a:t>(</a:t>
            </a:r>
            <a:r>
              <a:rPr lang="hy-AM" b="1" dirty="0"/>
              <a:t>Ծրագիր 2</a:t>
            </a:r>
            <a:r>
              <a:rPr lang="ru-RU" b="1" dirty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72807" y="281011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7459" y="3321430"/>
            <a:ext cx="588734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Պլանավորման </a:t>
            </a:r>
            <a:r>
              <a:rPr lang="hy-AM" dirty="0">
                <a:latin typeface="Sylfaen" panose="010A0502050306030303" pitchFamily="18" charset="0"/>
              </a:rPr>
              <a:t>կտրուկ, 2 անգամ կրճատում, այն դեպքում երբ վերջին տարում արձանագրվել է ծրագրի նկատմամբ հետաքրքրության ավելացում, իսկ ծրագիրը ապահովել է սահմանված կայուն զբաղվածության ցուցանիշը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Բնակչության </a:t>
            </a:r>
            <a:r>
              <a:rPr lang="hy-AM" dirty="0">
                <a:latin typeface="Sylfaen" panose="010A0502050306030303" pitchFamily="18" charset="0"/>
              </a:rPr>
              <a:t>շրջանում  ծրագրի պահանջարկի բավարարման ցածր </a:t>
            </a:r>
            <a:r>
              <a:rPr lang="hy-AM" dirty="0" smtClean="0">
                <a:latin typeface="Sylfaen" panose="010A0502050306030303" pitchFamily="18" charset="0"/>
              </a:rPr>
              <a:t>մակարդակ</a:t>
            </a:r>
            <a:endParaRPr lang="hy-AM" dirty="0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21407"/>
              </p:ext>
            </p:extLst>
          </p:nvPr>
        </p:nvGraphicFramePr>
        <p:xfrm>
          <a:off x="355322" y="2645419"/>
          <a:ext cx="5356671" cy="3995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69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ՄԳ մեթոդաբանությունը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1213"/>
            <a:ext cx="11029615" cy="465061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Յուրաքանչյուր ծրագրի համար մշակվել է ՄԳ փաթեթ՝ </a:t>
            </a:r>
          </a:p>
          <a:p>
            <a:pPr marL="1425575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տեղեկանք, </a:t>
            </a:r>
          </a:p>
          <a:p>
            <a:pPr marL="1425575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անձնագիր </a:t>
            </a:r>
          </a:p>
          <a:p>
            <a:pPr marL="1425575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ցուցանիշների շրջանակ</a:t>
            </a:r>
            <a:r>
              <a:rPr lang="en-US" sz="1600" dirty="0" smtClean="0">
                <a:latin typeface="Sylfaen" panose="010A0502050306030303" pitchFamily="18" charset="0"/>
              </a:rPr>
              <a:t>: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Տվյալների հավաքագրում՝ </a:t>
            </a: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վարչական տվյալներ, </a:t>
            </a: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շահառուների կարծիքի ուսումնասիրություն, </a:t>
            </a: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մակրոտնտեսական ցուցանիշների ուսումնսասիրություն՝ ՀՀ ԱՎԾ</a:t>
            </a:r>
            <a:r>
              <a:rPr lang="en-US" sz="1600" dirty="0" smtClean="0">
                <a:latin typeface="Sylfaen" panose="010A0502050306030303" pitchFamily="18" charset="0"/>
              </a:rPr>
              <a:t>: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>
              <a:spcAft>
                <a:spcPts val="0"/>
              </a:spcAft>
            </a:pPr>
            <a:r>
              <a:rPr lang="hy-AM" sz="1600" dirty="0">
                <a:latin typeface="Sylfaen" panose="010A0502050306030303" pitchFamily="18" charset="0"/>
              </a:rPr>
              <a:t>Տվյալների </a:t>
            </a:r>
            <a:r>
              <a:rPr lang="hy-AM" sz="1600" dirty="0" smtClean="0">
                <a:latin typeface="Sylfaen" panose="010A0502050306030303" pitchFamily="18" charset="0"/>
              </a:rPr>
              <a:t>վերլուծություն՝ </a:t>
            </a:r>
            <a:endParaRPr lang="hy-AM" sz="1600" dirty="0">
              <a:latin typeface="Sylfaen" panose="010A0502050306030303" pitchFamily="18" charset="0"/>
            </a:endParaRP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Ծրագրի ուժեղ կողմերը, </a:t>
            </a:r>
          </a:p>
          <a:p>
            <a:pPr marL="1371600" indent="-304800">
              <a:spcAft>
                <a:spcPts val="0"/>
              </a:spcAft>
            </a:pPr>
            <a:r>
              <a:rPr lang="hy-AM" sz="1600" dirty="0">
                <a:latin typeface="Sylfaen" panose="010A0502050306030303" pitchFamily="18" charset="0"/>
              </a:rPr>
              <a:t>Ծրագրի թույլ կողմերն ու </a:t>
            </a:r>
            <a:r>
              <a:rPr lang="hy-AM" sz="1600" dirty="0" smtClean="0">
                <a:latin typeface="Sylfaen" panose="010A0502050306030303" pitchFamily="18" charset="0"/>
              </a:rPr>
              <a:t>մարտահրավերները</a:t>
            </a:r>
            <a:r>
              <a:rPr lang="en-US" sz="1600" dirty="0" smtClean="0">
                <a:latin typeface="Sylfaen" panose="010A0502050306030303" pitchFamily="18" charset="0"/>
              </a:rPr>
              <a:t>,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 marL="1371600" indent="-304800">
              <a:spcAft>
                <a:spcPts val="0"/>
              </a:spcAft>
            </a:pPr>
            <a:r>
              <a:rPr lang="hy-AM" sz="1600" dirty="0">
                <a:latin typeface="Sylfaen" panose="010A0502050306030303" pitchFamily="18" charset="0"/>
              </a:rPr>
              <a:t>Ծրագրի </a:t>
            </a:r>
            <a:r>
              <a:rPr lang="hy-AM" sz="1600" dirty="0" smtClean="0">
                <a:latin typeface="Sylfaen" panose="010A0502050306030303" pitchFamily="18" charset="0"/>
              </a:rPr>
              <a:t>ծախսարդյունավետությունը</a:t>
            </a:r>
            <a:r>
              <a:rPr lang="en-US" sz="1600" dirty="0" smtClean="0">
                <a:latin typeface="Sylfaen" panose="010A0502050306030303" pitchFamily="18" charset="0"/>
              </a:rPr>
              <a:t>,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Հնարավորությունները</a:t>
            </a:r>
            <a:r>
              <a:rPr lang="en-US" sz="1600" dirty="0" smtClean="0">
                <a:latin typeface="Sylfaen" panose="010A0502050306030303" pitchFamily="18" charset="0"/>
              </a:rPr>
              <a:t>,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Առաջարկություններ</a:t>
            </a:r>
            <a:r>
              <a:rPr lang="en-US" sz="1600" dirty="0" smtClean="0">
                <a:latin typeface="Sylfaen" panose="010A0502050306030303" pitchFamily="18" charset="0"/>
              </a:rPr>
              <a:t>,</a:t>
            </a:r>
            <a:endParaRPr lang="hy-AM" sz="1600" dirty="0" smtClean="0">
              <a:latin typeface="Sylfaen" panose="010A0502050306030303" pitchFamily="18" charset="0"/>
            </a:endParaRPr>
          </a:p>
          <a:p>
            <a:pPr marL="1371600" indent="-304800">
              <a:spcAft>
                <a:spcPts val="0"/>
              </a:spcAft>
            </a:pPr>
            <a:r>
              <a:rPr lang="hy-AM" sz="1600" dirty="0" smtClean="0">
                <a:latin typeface="Sylfaen" panose="010A0502050306030303" pitchFamily="18" charset="0"/>
              </a:rPr>
              <a:t>Եզրակացություն և 2018 թվականի համար օպտիմալ ծածկույթի կանխատեսում</a:t>
            </a:r>
            <a:r>
              <a:rPr lang="en-US" sz="1600" dirty="0" smtClean="0">
                <a:latin typeface="Sylfaen" panose="010A0502050306030303" pitchFamily="18" charset="0"/>
              </a:rPr>
              <a:t>:</a:t>
            </a:r>
            <a:r>
              <a:rPr lang="hy-AM" sz="1600" dirty="0" smtClean="0">
                <a:latin typeface="Sylfaen" panose="010A0502050306030303" pitchFamily="18" charset="0"/>
              </a:rPr>
              <a:t> </a:t>
            </a:r>
            <a:endParaRPr lang="hy-AM" sz="1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Առաջարկվող</a:t>
            </a:r>
            <a:r>
              <a:rPr lang="en-US" b="1" dirty="0"/>
              <a:t> </a:t>
            </a:r>
            <a:r>
              <a:rPr lang="en-US" b="1" dirty="0" err="1"/>
              <a:t>միջոցառումներում</a:t>
            </a:r>
            <a:r>
              <a:rPr lang="en-US" b="1" dirty="0"/>
              <a:t> </a:t>
            </a:r>
            <a:r>
              <a:rPr lang="en-US" b="1" dirty="0" err="1"/>
              <a:t>տեղ</a:t>
            </a:r>
            <a:r>
              <a:rPr lang="en-US" b="1" dirty="0"/>
              <a:t> </a:t>
            </a:r>
            <a:r>
              <a:rPr lang="en-US" b="1" dirty="0" err="1"/>
              <a:t>գտած</a:t>
            </a:r>
            <a:r>
              <a:rPr lang="en-US" b="1" dirty="0"/>
              <a:t> </a:t>
            </a:r>
            <a:r>
              <a:rPr lang="en-US" b="1" dirty="0" err="1"/>
              <a:t>խնդիրները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22" y="1804748"/>
            <a:ext cx="10713341" cy="863380"/>
          </a:xfrm>
        </p:spPr>
        <p:txBody>
          <a:bodyPr/>
          <a:lstStyle/>
          <a:p>
            <a:r>
              <a:rPr lang="hy-AM" b="1" dirty="0"/>
              <a:t>Ձեռք բերված մասնագիտությամբ աշխատանքային փորձ ձեռք բերելու համար գործազուրկներին աջակցության տրամադրում </a:t>
            </a:r>
            <a:r>
              <a:rPr lang="ru-RU" b="1" dirty="0"/>
              <a:t>(</a:t>
            </a:r>
            <a:r>
              <a:rPr lang="hy-AM" b="1" dirty="0"/>
              <a:t>Ծրագիր 3</a:t>
            </a:r>
            <a:r>
              <a:rPr lang="ru-RU" b="1" dirty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72807" y="2810113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Ծրագրի</a:t>
            </a:r>
            <a:r>
              <a:rPr lang="en-US" b="1" dirty="0"/>
              <a:t> </a:t>
            </a:r>
            <a:r>
              <a:rPr lang="en-US" b="1" dirty="0" err="1"/>
              <a:t>հիմնական</a:t>
            </a:r>
            <a:r>
              <a:rPr lang="en-US" b="1" dirty="0"/>
              <a:t>  </a:t>
            </a:r>
            <a:r>
              <a:rPr lang="en-US" b="1" dirty="0" err="1"/>
              <a:t>ռիսկերը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7459" y="3321430"/>
            <a:ext cx="588734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Պլանավորման </a:t>
            </a:r>
            <a:r>
              <a:rPr lang="hy-AM" dirty="0">
                <a:latin typeface="Sylfaen" panose="010A0502050306030303" pitchFamily="18" charset="0"/>
              </a:rPr>
              <a:t>կտրուկ, մոտ  3 անգամ ավելացում, որը կպահանջի նաև համապատասխան թվով գործատուների ներգրավում,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Ծրագրի </a:t>
            </a:r>
            <a:r>
              <a:rPr lang="hy-AM" dirty="0">
                <a:latin typeface="Sylfaen" panose="010A0502050306030303" pitchFamily="18" charset="0"/>
              </a:rPr>
              <a:t>պայմանների վատացում, որի արդյունքում գործատուները շահագռգռված չեն մասնակցել ծրագրում: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365095"/>
              </p:ext>
            </p:extLst>
          </p:nvPr>
        </p:nvGraphicFramePr>
        <p:xfrm>
          <a:off x="355322" y="2960120"/>
          <a:ext cx="5232678" cy="373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01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Պլանավորման</a:t>
            </a:r>
            <a:r>
              <a:rPr lang="en-US" b="1" dirty="0"/>
              <a:t>  </a:t>
            </a:r>
            <a:r>
              <a:rPr lang="en-US" b="1" dirty="0" err="1"/>
              <a:t>այլ</a:t>
            </a:r>
            <a:r>
              <a:rPr lang="en-US" b="1" dirty="0"/>
              <a:t> </a:t>
            </a:r>
            <a:r>
              <a:rPr lang="en-US" b="1" dirty="0" err="1"/>
              <a:t>ռիսկեր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25" y="2781627"/>
            <a:ext cx="5091475" cy="8336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Առաջարկվող</a:t>
            </a:r>
            <a:r>
              <a:rPr lang="en-US" dirty="0" smtClean="0"/>
              <a:t> </a:t>
            </a:r>
            <a:r>
              <a:rPr lang="en-US" dirty="0"/>
              <a:t>8 </a:t>
            </a:r>
            <a:r>
              <a:rPr lang="en-US" dirty="0" err="1"/>
              <a:t>միջոցառումներում</a:t>
            </a:r>
            <a:r>
              <a:rPr lang="en-US" dirty="0"/>
              <a:t> </a:t>
            </a:r>
            <a:r>
              <a:rPr lang="en-US" dirty="0" err="1"/>
              <a:t>ընդգրկված</a:t>
            </a:r>
            <a:r>
              <a:rPr lang="en-US" dirty="0"/>
              <a:t> </a:t>
            </a:r>
            <a:r>
              <a:rPr lang="en-US" dirty="0" err="1"/>
              <a:t>շահառուների</a:t>
            </a:r>
            <a:r>
              <a:rPr lang="en-US" dirty="0"/>
              <a:t> </a:t>
            </a:r>
            <a:r>
              <a:rPr lang="en-US" dirty="0" err="1"/>
              <a:t>թիվը</a:t>
            </a:r>
            <a:r>
              <a:rPr lang="en-US" dirty="0"/>
              <a:t>՝  7672 </a:t>
            </a:r>
            <a:r>
              <a:rPr lang="en-US" dirty="0" err="1" smtClean="0"/>
              <a:t>անձ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2400" y="1977292"/>
            <a:ext cx="5108408" cy="24423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latin typeface="Sylfaen" panose="010A0502050306030303" pitchFamily="18" charset="0"/>
              </a:rPr>
              <a:t>Կատարվել</a:t>
            </a:r>
            <a:r>
              <a:rPr lang="en-US" dirty="0">
                <a:latin typeface="Sylfaen" panose="010A0502050306030303" pitchFamily="18" charset="0"/>
              </a:rPr>
              <a:t> է </a:t>
            </a:r>
            <a:r>
              <a:rPr lang="en-US" dirty="0" err="1">
                <a:latin typeface="Sylfaen" panose="010A0502050306030303" pitchFamily="18" charset="0"/>
              </a:rPr>
              <a:t>ընդգրկված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անձանց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թվաքանակի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մոտ</a:t>
            </a:r>
            <a:r>
              <a:rPr lang="en-US" dirty="0">
                <a:latin typeface="Sylfaen" panose="010A0502050306030303" pitchFamily="18" charset="0"/>
              </a:rPr>
              <a:t> 15% </a:t>
            </a:r>
            <a:r>
              <a:rPr lang="en-US" dirty="0" err="1">
                <a:latin typeface="Sylfaen" panose="010A0502050306030303" pitchFamily="18" charset="0"/>
              </a:rPr>
              <a:t>նվազեցում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որը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ուղղակիորեն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կխանգարի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ապահովելու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կայուն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զբաղվածության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սահմանված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միջին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 smtClean="0">
                <a:latin typeface="Sylfaen" panose="010A0502050306030303" pitchFamily="18" charset="0"/>
              </a:rPr>
              <a:t>մակարդակը</a:t>
            </a:r>
            <a:r>
              <a:rPr lang="en-US" dirty="0">
                <a:latin typeface="Sylfaen" panose="010A0502050306030303" pitchFamily="18" charset="0"/>
              </a:rPr>
              <a:t>: </a:t>
            </a: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ylfaen" panose="010A0502050306030303" pitchFamily="18" charset="0"/>
              </a:rPr>
              <a:t>Միաժամանակ</a:t>
            </a:r>
            <a:r>
              <a:rPr lang="en-US" dirty="0" smtClean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ընդգրկվածների</a:t>
            </a:r>
            <a:r>
              <a:rPr lang="en-US" dirty="0">
                <a:latin typeface="Sylfaen" panose="010A0502050306030303" pitchFamily="18" charset="0"/>
              </a:rPr>
              <a:t>  67%-ի </a:t>
            </a:r>
            <a:r>
              <a:rPr lang="en-US" dirty="0" err="1">
                <a:latin typeface="Sylfaen" panose="010A0502050306030303" pitchFamily="18" charset="0"/>
              </a:rPr>
              <a:t>կամ</a:t>
            </a:r>
            <a:r>
              <a:rPr lang="en-US" dirty="0">
                <a:latin typeface="Sylfaen" panose="010A0502050306030303" pitchFamily="18" charset="0"/>
              </a:rPr>
              <a:t> 5157 </a:t>
            </a:r>
            <a:r>
              <a:rPr lang="en-US" dirty="0" err="1">
                <a:latin typeface="Sylfaen" panose="010A0502050306030303" pitchFamily="18" charset="0"/>
              </a:rPr>
              <a:t>անձի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կայուն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զբաղվածության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ապահովումը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իրատեսական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չէ</a:t>
            </a:r>
            <a:r>
              <a:rPr lang="en-US" dirty="0">
                <a:latin typeface="Sylfaen" panose="010A0502050306030303" pitchFamily="18" charset="0"/>
              </a:rPr>
              <a:t>: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384800" y="3128758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325" y="4680935"/>
            <a:ext cx="5091475" cy="83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en-US" dirty="0" err="1" smtClean="0"/>
              <a:t>Խորհրդատվություն</a:t>
            </a:r>
            <a:r>
              <a:rPr lang="en-US" dirty="0" smtClean="0"/>
              <a:t> </a:t>
            </a:r>
            <a:r>
              <a:rPr lang="en-US" dirty="0" err="1"/>
              <a:t>ստացածների</a:t>
            </a:r>
            <a:r>
              <a:rPr lang="en-US" dirty="0"/>
              <a:t> </a:t>
            </a:r>
            <a:r>
              <a:rPr lang="en-US" dirty="0" err="1"/>
              <a:t>թիվը</a:t>
            </a:r>
            <a:r>
              <a:rPr lang="en-US" dirty="0"/>
              <a:t>՝ </a:t>
            </a:r>
            <a:r>
              <a:rPr lang="en-US" dirty="0" smtClean="0"/>
              <a:t>150</a:t>
            </a:r>
            <a:r>
              <a:rPr lang="hy-AM" dirty="0" smtClean="0"/>
              <a:t> </a:t>
            </a:r>
            <a:r>
              <a:rPr lang="en-US" dirty="0" smtClean="0"/>
              <a:t>000</a:t>
            </a:r>
            <a:r>
              <a:rPr lang="hy-AM" dirty="0" smtClean="0"/>
              <a:t> անձ՝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84800" y="4854500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502400" y="4680935"/>
            <a:ext cx="5108408" cy="1223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Այս ցուցանիշի համար անհրաժեշտ է հստակ սահմանել, ինչ է նշանակում խորհրդատվությունը, ինչ չափորոշիչներվ   է այն գնահատվում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Պլանավորման</a:t>
            </a:r>
            <a:r>
              <a:rPr lang="en-US" b="1" dirty="0"/>
              <a:t>  </a:t>
            </a:r>
            <a:r>
              <a:rPr lang="en-US" b="1" dirty="0" err="1"/>
              <a:t>այլ</a:t>
            </a:r>
            <a:r>
              <a:rPr lang="en-US" b="1" dirty="0"/>
              <a:t> </a:t>
            </a:r>
            <a:r>
              <a:rPr lang="en-US" b="1" dirty="0" err="1"/>
              <a:t>ռիսկեր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81627"/>
            <a:ext cx="5091475" cy="833637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 err="1">
                <a:latin typeface="Sylfaen" panose="010A0502050306030303" pitchFamily="18" charset="0"/>
              </a:rPr>
              <a:t>Աշխատանքի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տեղավորման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միջնորդություններ</a:t>
            </a:r>
            <a:r>
              <a:rPr lang="en-US" dirty="0">
                <a:latin typeface="Sylfaen" panose="010A0502050306030303" pitchFamily="18" charset="0"/>
              </a:rPr>
              <a:t>՝ 5000 </a:t>
            </a:r>
            <a:r>
              <a:rPr lang="en-US" dirty="0" err="1" smtClean="0">
                <a:latin typeface="Sylfaen" panose="010A0502050306030303" pitchFamily="18" charset="0"/>
              </a:rPr>
              <a:t>անձ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84337" y="2203937"/>
            <a:ext cx="5108408" cy="1849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84800" y="3128758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191" y="4639497"/>
            <a:ext cx="5091475" cy="83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en-US" dirty="0" err="1"/>
              <a:t>Հավաքագրված</a:t>
            </a:r>
            <a:r>
              <a:rPr lang="en-US" dirty="0"/>
              <a:t> </a:t>
            </a:r>
            <a:r>
              <a:rPr lang="en-US" dirty="0" err="1"/>
              <a:t>չկրկնվող</a:t>
            </a:r>
            <a:r>
              <a:rPr lang="en-US" dirty="0"/>
              <a:t> </a:t>
            </a:r>
            <a:r>
              <a:rPr lang="en-US" dirty="0" err="1"/>
              <a:t>թափուր</a:t>
            </a:r>
            <a:r>
              <a:rPr lang="en-US" dirty="0"/>
              <a:t> </a:t>
            </a:r>
            <a:r>
              <a:rPr lang="en-US" dirty="0" err="1"/>
              <a:t>աշխատատեղեր</a:t>
            </a:r>
            <a:r>
              <a:rPr lang="en-US" dirty="0"/>
              <a:t>՝ 8670 </a:t>
            </a:r>
            <a:r>
              <a:rPr lang="en-US" dirty="0" err="1"/>
              <a:t>աշխատատեղ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84800" y="4854500"/>
            <a:ext cx="880534" cy="486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99907" y="4639497"/>
            <a:ext cx="5108408" cy="1584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y-AM" dirty="0">
                <a:latin typeface="Sylfaen" panose="010A0502050306030303" pitchFamily="18" charset="0"/>
              </a:rPr>
              <a:t>Կրկնում է 2017 թվականի պլանավորումը  և գերազանցում 2016թվականի ցուցանիշը մոտ 9%-ով, ինչը նույնպես իրատեսական չէ: </a:t>
            </a: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hy-AM" dirty="0" smtClean="0">
                <a:latin typeface="Sylfaen" panose="010A0502050306030303" pitchFamily="18" charset="0"/>
              </a:rPr>
              <a:t>Ցուցանիշը  2016 թվականին </a:t>
            </a:r>
            <a:r>
              <a:rPr lang="hy-AM" dirty="0">
                <a:latin typeface="Sylfaen" panose="010A0502050306030303" pitchFamily="18" charset="0"/>
              </a:rPr>
              <a:t>արձանագրել է 2015 թվականի համեմատ 4% նվազում</a:t>
            </a:r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99907" y="2514255"/>
            <a:ext cx="52928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dirty="0" smtClean="0">
                <a:latin typeface="Sylfaen" panose="010A0502050306030303" pitchFamily="18" charset="0"/>
              </a:rPr>
              <a:t>Նախատեսվող </a:t>
            </a:r>
            <a:r>
              <a:rPr lang="hy-AM" dirty="0">
                <a:latin typeface="Sylfaen" panose="010A0502050306030303" pitchFamily="18" charset="0"/>
              </a:rPr>
              <a:t>թվով 5000 անձի ուղղորդման միջոցով  և 7672 անձի ծրագրերի միջոցով աշխատանքի տեղավորումը </a:t>
            </a:r>
            <a:r>
              <a:rPr lang="en-US" dirty="0">
                <a:latin typeface="Sylfaen" panose="010A0502050306030303" pitchFamily="18" charset="0"/>
              </a:rPr>
              <a:t>(</a:t>
            </a:r>
            <a:r>
              <a:rPr lang="hy-AM" dirty="0">
                <a:latin typeface="Sylfaen" panose="010A0502050306030303" pitchFamily="18" charset="0"/>
              </a:rPr>
              <a:t>ընդհանուր 12672 անձի աշխատանքի տեղավորում</a:t>
            </a:r>
            <a:r>
              <a:rPr lang="en-US" dirty="0">
                <a:latin typeface="Sylfaen" panose="010A0502050306030303" pitchFamily="18" charset="0"/>
              </a:rPr>
              <a:t>)</a:t>
            </a:r>
            <a:r>
              <a:rPr lang="hy-AM" dirty="0">
                <a:latin typeface="Sylfaen" panose="010A0502050306030303" pitchFamily="18" charset="0"/>
              </a:rPr>
              <a:t> իրատեսական չէ, քանի որ նախատեսվում է հավաքագրել 8670 թափուր աշխատատեղ։ 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Ընդգրկված</a:t>
            </a:r>
            <a:r>
              <a:rPr lang="en-US" b="1" dirty="0"/>
              <a:t> </a:t>
            </a:r>
            <a:r>
              <a:rPr lang="en-US" b="1" dirty="0" err="1"/>
              <a:t>երեք</a:t>
            </a:r>
            <a:r>
              <a:rPr lang="en-US" b="1" dirty="0"/>
              <a:t> </a:t>
            </a:r>
            <a:r>
              <a:rPr lang="en-US" b="1" dirty="0" err="1"/>
              <a:t>նոր</a:t>
            </a:r>
            <a:r>
              <a:rPr lang="en-US" b="1" dirty="0"/>
              <a:t> </a:t>
            </a:r>
            <a:r>
              <a:rPr lang="en-US" b="1" dirty="0" err="1"/>
              <a:t>ծրագրերի</a:t>
            </a:r>
            <a:r>
              <a:rPr lang="en-US" b="1" dirty="0"/>
              <a:t> </a:t>
            </a:r>
            <a:r>
              <a:rPr lang="en-US" b="1" dirty="0" err="1"/>
              <a:t>վերաբերյալ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35457"/>
            <a:ext cx="10972800" cy="421240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hy-AM" dirty="0" smtClean="0">
              <a:latin typeface="Sylfaen" panose="010A050205030603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y-AM" dirty="0" smtClean="0">
                <a:latin typeface="Sylfaen" panose="010A0502050306030303" pitchFamily="18" charset="0"/>
              </a:rPr>
              <a:t>Ծրագրում  ընդգրկված հետևյալ  երեք ծրագրերի մասով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Աշխատաշուկայում </a:t>
            </a:r>
            <a:r>
              <a:rPr lang="hy-AM" dirty="0">
                <a:latin typeface="Sylfaen" panose="010A0502050306030303" pitchFamily="18" charset="0"/>
              </a:rPr>
              <a:t>անմրցունակ և մասնագիտություն չունեցող երիտասարդ մայրերի համար գործատուի մոտ մասնագիտական ուսուցման կազմակերպման ծրագ</a:t>
            </a:r>
            <a:r>
              <a:rPr lang="en-US" dirty="0" err="1" smtClean="0">
                <a:latin typeface="Sylfaen" panose="010A0502050306030303" pitchFamily="18" charset="0"/>
              </a:rPr>
              <a:t>իր</a:t>
            </a:r>
            <a:endParaRPr lang="hy-AM" dirty="0" smtClean="0">
              <a:latin typeface="Sylfaen" panose="010A0502050306030303" pitchFamily="18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hy-AM" dirty="0" smtClean="0">
                <a:latin typeface="Sylfaen" panose="010A0502050306030303" pitchFamily="18" charset="0"/>
              </a:rPr>
              <a:t>Երեխա </a:t>
            </a:r>
            <a:r>
              <a:rPr lang="hy-AM" dirty="0">
                <a:latin typeface="Sylfaen" panose="010A0502050306030303" pitchFamily="18" charset="0"/>
              </a:rPr>
              <a:t>ունեցող մինչև 24 տարեկան գործազուրկ կանանց բարձրագույն մասնագիտական կրթությանը նախապատրաստման աջակցության տրամադրման </a:t>
            </a:r>
            <a:r>
              <a:rPr lang="hy-AM" dirty="0" smtClean="0">
                <a:latin typeface="Sylfaen" panose="010A0502050306030303" pitchFamily="18" charset="0"/>
              </a:rPr>
              <a:t>ծրագիր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hy-AM" dirty="0">
                <a:latin typeface="Sylfaen" panose="010A0502050306030303" pitchFamily="18" charset="0"/>
              </a:rPr>
              <a:t>Մինչև երեք տարեկան երեխայի խնամքի արձակուրդում գտնվող անձանց՝ երեխայի մինչև երկու տարին լրանալը աշխատանքի վերադառնալու դեպքում, երեխայի խնամքն աշխատանքին զուգահեռ կազմակերպելու համար փոխհատուցման տրամադրման ծրագիր</a:t>
            </a:r>
            <a:endParaRPr lang="en-US" dirty="0">
              <a:latin typeface="Sylfaen" panose="010A0502050306030303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y-AM" dirty="0" smtClean="0">
                <a:solidFill>
                  <a:schemeClr val="tx1"/>
                </a:solidFill>
                <a:latin typeface="Sylfaen" panose="010A0502050306030303" pitchFamily="18" charset="0"/>
              </a:rPr>
              <a:t>Համապատասխան կարգերը կընդունվեն  2018 թվականին և ինչպես ցույց է տալիս  փորձը,  ժամանակը չի բավարարի դրանց իրականացման  ցուցանիշները ամբողջությամբ ապահովելու համար։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y-AM" dirty="0" smtClean="0">
                <a:solidFill>
                  <a:schemeClr val="tx1"/>
                </a:solidFill>
                <a:latin typeface="Sylfaen" panose="010A0502050306030303" pitchFamily="18" charset="0"/>
              </a:rPr>
              <a:t>Միաժամանակ  նշված երրորդ  ծրագրի վերաբերյալ   կայուն զբաղվածության գործակից չի կարող սահմանվել, քանի որ շահառուն արդեն իսկ եղել է զբաղված և ծրագրի միջոցով ընդամե</a:t>
            </a:r>
            <a:r>
              <a:rPr lang="hy-AM" dirty="0">
                <a:solidFill>
                  <a:schemeClr val="tx1"/>
                </a:solidFill>
                <a:latin typeface="Sylfaen" panose="010A0502050306030303" pitchFamily="18" charset="0"/>
              </a:rPr>
              <a:t>ն</a:t>
            </a:r>
            <a:r>
              <a:rPr lang="hy-AM" dirty="0" smtClean="0">
                <a:solidFill>
                  <a:schemeClr val="tx1"/>
                </a:solidFill>
                <a:latin typeface="Sylfaen" panose="010A0502050306030303" pitchFamily="18" charset="0"/>
              </a:rPr>
              <a:t>ը վերադառնում է իր աշխատանքին։</a:t>
            </a:r>
            <a:endParaRPr lang="en-US" dirty="0">
              <a:solidFill>
                <a:schemeClr val="tx1"/>
              </a:solidFill>
              <a:latin typeface="Sylfaen" panose="010A0502050306030303" pitchFamily="18" charset="0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438400"/>
            <a:ext cx="11029615" cy="210301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Զբաղվածության</a:t>
            </a:r>
            <a:r>
              <a:rPr lang="en-US" b="1" dirty="0" smtClean="0"/>
              <a:t> </a:t>
            </a:r>
            <a:r>
              <a:rPr lang="en-US" b="1" dirty="0" err="1"/>
              <a:t>կարգավորման</a:t>
            </a:r>
            <a:r>
              <a:rPr lang="en-US" b="1" dirty="0"/>
              <a:t> 2018 </a:t>
            </a:r>
            <a:r>
              <a:rPr lang="en-US" b="1" dirty="0" err="1"/>
              <a:t>թվականի</a:t>
            </a:r>
            <a:r>
              <a:rPr lang="en-US" b="1" dirty="0"/>
              <a:t> </a:t>
            </a:r>
            <a:r>
              <a:rPr lang="en-US" b="1" dirty="0" err="1"/>
              <a:t>պետական</a:t>
            </a:r>
            <a:r>
              <a:rPr lang="en-US" b="1" dirty="0"/>
              <a:t> </a:t>
            </a:r>
            <a:r>
              <a:rPr lang="en-US" b="1" dirty="0" err="1"/>
              <a:t>ծրագրով</a:t>
            </a:r>
            <a:r>
              <a:rPr lang="en-US" b="1" dirty="0"/>
              <a:t> </a:t>
            </a:r>
            <a:r>
              <a:rPr lang="en-US" b="1" dirty="0" err="1"/>
              <a:t>նախատեսվող</a:t>
            </a:r>
            <a:r>
              <a:rPr lang="en-US" b="1" dirty="0"/>
              <a:t>  և ՀՀ  ԱՍՀ </a:t>
            </a:r>
            <a:r>
              <a:rPr lang="en-US" b="1" dirty="0" err="1"/>
              <a:t>նախարարության</a:t>
            </a:r>
            <a:r>
              <a:rPr lang="en-US" b="1" dirty="0"/>
              <a:t> </a:t>
            </a:r>
            <a:r>
              <a:rPr lang="en-US" b="1" dirty="0" err="1"/>
              <a:t>կողմից</a:t>
            </a:r>
            <a:r>
              <a:rPr lang="en-US" b="1" dirty="0"/>
              <a:t> </a:t>
            </a:r>
            <a:r>
              <a:rPr lang="en-US" b="1" dirty="0" err="1"/>
              <a:t>իրականացվող</a:t>
            </a:r>
            <a:r>
              <a:rPr lang="en-US" b="1" dirty="0"/>
              <a:t>  </a:t>
            </a:r>
            <a:r>
              <a:rPr lang="en-US" b="1" dirty="0" err="1"/>
              <a:t>միջոցառումներ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տարբերակ-2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413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7801"/>
          </a:xfrm>
        </p:spPr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505156"/>
              </p:ext>
            </p:extLst>
          </p:nvPr>
        </p:nvGraphicFramePr>
        <p:xfrm>
          <a:off x="551374" y="1886594"/>
          <a:ext cx="11029950" cy="47170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88975"/>
                <a:gridCol w="4267200"/>
                <a:gridCol w="1676400"/>
                <a:gridCol w="2099733"/>
                <a:gridCol w="778934"/>
                <a:gridCol w="1518708"/>
              </a:tblGrid>
              <a:tr h="846667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2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համար աշխատանքի տեղավորման նպատակով գործատուին այցելության համար դրամական օգնության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32,500.0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0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աշխատանքային ունակությունների և կարողությունների ձեռք բերման համար միանվագ փոխհատուցում գործատուին (ենթածրագիր 1)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334,000.0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</a:t>
                      </a:r>
                      <a:r>
                        <a:rPr lang="hy-AM" sz="1800" u="none" strike="noStrike" dirty="0" smtClean="0">
                          <a:effectLst/>
                        </a:rPr>
                        <a:t>75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1662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հաշմանդամություն ունեցող անձանց աշխատատեղի հարմարեցման համար միանվագ փոխհատուցում գործատուին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12,500.0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4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 smtClean="0">
                          <a:effectLst/>
                        </a:rPr>
                        <a:t>Ձեռք բերված մասնագիտությամբ մասնագիտական աշխատանքային փորձ ձեռք բերելու համար գորևծազուրկներին աջակցության ցուցաբերում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250,000.0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1471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105301"/>
              </p:ext>
            </p:extLst>
          </p:nvPr>
        </p:nvGraphicFramePr>
        <p:xfrm>
          <a:off x="566530" y="1855421"/>
          <a:ext cx="11004521" cy="482367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87387"/>
                <a:gridCol w="4257362"/>
                <a:gridCol w="1672535"/>
                <a:gridCol w="2094892"/>
                <a:gridCol w="777138"/>
                <a:gridCol w="1515207"/>
              </a:tblGrid>
              <a:tr h="833381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աշխատանքի տեղավորման դեպքում գործատուին աշխատավարձի մասնակի փոխհատուցում և հաշմանդամութոյւն ունեցող անձին ուղեկցողի համար դրամական օգնության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47,100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effectLst/>
                        </a:rPr>
                        <a:t>15</a:t>
                      </a:r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Գործազուրկների և աշխատանքից ազատման ռիսկ ունեցող՝ աշխատանք փնտրող անձանց մասնագիտական ուսուցման կազմակերպում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169,500.0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Գործազուրկին այլ վայրում աշխատանքի տեղավորման աջակցության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44,000.0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 smtClean="0">
                          <a:effectLst/>
                        </a:rPr>
                        <a:t>22</a:t>
                      </a:r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9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Աշխատաշուկայումանմրցունակ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անձանց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փոքր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ձեռնարկատիրական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գործունեությամբ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զբաղվելու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համար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աջակցության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7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400" u="none" strike="noStrike" dirty="0">
                          <a:effectLst/>
                        </a:rPr>
                        <a:t>Աշխատաշուկայում անմրցունակ անձանց անասնապահությամբ (տավարաբուծությամբ, ոչխարաբուծությամբ, խոզաբուծությամբ, թռչնաբուծությամբ) զբաղվելու համար աջակցության տրամադրում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583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առաջարկվող</a:t>
            </a:r>
            <a:r>
              <a:rPr lang="en-US" b="1" dirty="0"/>
              <a:t>  </a:t>
            </a:r>
            <a:r>
              <a:rPr lang="en-US" b="1" dirty="0" smtClean="0"/>
              <a:t>տարբերակ-2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155978"/>
              </p:ext>
            </p:extLst>
          </p:nvPr>
        </p:nvGraphicFramePr>
        <p:xfrm>
          <a:off x="581025" y="1816284"/>
          <a:ext cx="11029950" cy="500713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88975"/>
                <a:gridCol w="4267200"/>
                <a:gridCol w="1676400"/>
                <a:gridCol w="2099733"/>
                <a:gridCol w="778934"/>
                <a:gridCol w="1518708"/>
              </a:tblGrid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Հ/Հ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Ծրագրի անվանումը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բյուջեն           (հազար դրամ)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Պլանավորված շահառուների թիվը                (մարդ)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ԿԶԳ        (%)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400" u="none" strike="noStrike" dirty="0">
                          <a:effectLst/>
                        </a:rPr>
                        <a:t>Աշխատանքի տեղավորում</a:t>
                      </a:r>
                      <a:endParaRPr lang="hy-AM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1" marR="5331" marT="53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Սեզոնային զբաղվածոթւայն խթանման միջոցով գյուղացիական տնտեսություններին աջակցության տրամադրում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1,000,000.0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7750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7750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Վարձատրվող հասարակական աշխատանքների կազմակերպման միջոցով գործազուրկների ժամանակավոր զբաղվածության ապահովում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63,000.0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Նոր ծրագրեր 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112,000.00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y-AM" sz="1600" u="none" strike="noStrike" dirty="0">
                          <a:effectLst/>
                        </a:rPr>
                        <a:t>Աշխատանքի տոնավաճառի կազմակերպում</a:t>
                      </a:r>
                      <a:endParaRPr lang="hy-AM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8,400.00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800" u="none" strike="noStrike" dirty="0">
                          <a:effectLst/>
                        </a:rPr>
                        <a:t>12 տոնավաճառ</a:t>
                      </a:r>
                      <a:endParaRPr lang="hy-AM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Կայուն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զբաղվածություն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ապահովող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ծրագրեր</a:t>
                      </a:r>
                      <a:endParaRPr lang="hy-AM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1,138.000.0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65.0%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3462</a:t>
                      </a:r>
                      <a:endParaRPr lang="hy-AM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Ժամանակավոր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զբաղվածություն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ապահովող</a:t>
                      </a:r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ծրագրեր</a:t>
                      </a:r>
                      <a:endParaRPr lang="hy-AM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1,063.000.0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x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8165</a:t>
                      </a:r>
                      <a:endParaRPr lang="hy-AM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y-AM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Ընդամենը</a:t>
                      </a:r>
                      <a:endParaRPr lang="hy-AM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2,201,000.0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13507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11627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5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827044"/>
            <a:ext cx="9144000" cy="823957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Ներկայացվող</a:t>
            </a:r>
            <a:r>
              <a:rPr lang="en-US" sz="3200" b="1" dirty="0"/>
              <a:t> </a:t>
            </a:r>
            <a:r>
              <a:rPr lang="en-US" sz="3200" b="1" dirty="0" err="1"/>
              <a:t>տարբերակների</a:t>
            </a:r>
            <a:r>
              <a:rPr lang="en-US" sz="3200" b="1" dirty="0"/>
              <a:t> </a:t>
            </a:r>
            <a:r>
              <a:rPr lang="en-US" sz="3200" b="1" dirty="0" err="1"/>
              <a:t>համադրում</a:t>
            </a:r>
            <a:endParaRPr lang="en-US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07075"/>
              </p:ext>
            </p:extLst>
          </p:nvPr>
        </p:nvGraphicFramePr>
        <p:xfrm>
          <a:off x="791111" y="1995090"/>
          <a:ext cx="10602929" cy="44347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24675"/>
                <a:gridCol w="6380252"/>
                <a:gridCol w="1674686"/>
                <a:gridCol w="1623316"/>
              </a:tblGrid>
              <a:tr h="895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Հ/Հ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Ցուցանիշի անվանումը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b="1" dirty="0">
                          <a:effectLst/>
                        </a:rPr>
                        <a:t>Առաջարկվող տարբերակ (տարբերակ 1)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b="1" dirty="0">
                          <a:effectLst/>
                        </a:rPr>
                        <a:t>Նոր տարբերակ (տարբերակ 2)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00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Միջոցառումների բյուջեն  հազար դրամ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1,667,476.0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2,201,000.0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0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1,138.0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791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Ընդգրկված շահառուների թիվը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7 672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13 507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277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4986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5342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31873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Մեկ շահառուի հաշվարկով  պլանավորված ծախսը`  ՀՀ դրամ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Sylfaen" panose="010A0502050306030303" pitchFamily="18" charset="0"/>
                        </a:rPr>
                        <a:t>217 345</a:t>
                      </a:r>
                      <a:endParaRPr lang="en-US" sz="180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213.0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318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  <a:ea typeface="Calibri"/>
                          <a:cs typeface="Times New Roman"/>
                        </a:rPr>
                        <a:t>163,000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596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Կայուն զբաղվածության գործակցի միջին արժեք,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ylfaen" panose="010A0502050306030303" pitchFamily="18" charset="0"/>
                        </a:rPr>
                        <a:t>57.8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65</a:t>
                      </a:r>
                      <a:r>
                        <a:rPr lang="hy-AM" sz="1800" dirty="0" smtClean="0">
                          <a:effectLst/>
                          <a:latin typeface="Sylfaen" panose="010A0502050306030303" pitchFamily="18" charset="0"/>
                        </a:rPr>
                        <a:t>,0</a:t>
                      </a: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 </a:t>
                      </a:r>
                      <a:b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</a:b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(&gt;≈ 80%)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  <a:tr h="596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y-AM" sz="1800" dirty="0">
                          <a:effectLst/>
                        </a:rPr>
                        <a:t>Ծրագրերի </a:t>
                      </a:r>
                      <a:r>
                        <a:rPr lang="hy-AM" sz="1800" dirty="0" smtClean="0">
                          <a:effectLst/>
                        </a:rPr>
                        <a:t>կանխատեսվող</a:t>
                      </a:r>
                      <a:r>
                        <a:rPr lang="hy-AM" sz="1800" baseline="0" dirty="0" smtClean="0">
                          <a:effectLst/>
                        </a:rPr>
                        <a:t> </a:t>
                      </a:r>
                      <a:r>
                        <a:rPr lang="hy-AM" sz="1800" dirty="0" smtClean="0">
                          <a:effectLst/>
                        </a:rPr>
                        <a:t>կատարողական 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dirty="0">
                          <a:effectLst/>
                          <a:latin typeface="Sylfaen" panose="010A0502050306030303" pitchFamily="18" charset="0"/>
                        </a:rPr>
                        <a:t>65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Sylfaen" panose="010A0502050306030303" pitchFamily="18" charset="0"/>
                        </a:rPr>
                        <a:t>95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Calibri"/>
                        <a:cs typeface="Times New Roman"/>
                      </a:endParaRPr>
                    </a:p>
                  </a:txBody>
                  <a:tcPr marL="6534" marR="6534" marT="653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4631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ՇՆՈՐՀԱԿԱԼՈՒԹՅՈՒՆ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0483" y="3637439"/>
            <a:ext cx="1820317" cy="3220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6133" y="1818719"/>
            <a:ext cx="3447387" cy="244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355" y="3503932"/>
            <a:ext cx="1895778" cy="3354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0800" y="1818719"/>
            <a:ext cx="4110240" cy="232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/>
              <a:t>Զբաղվածության ամենամյա ծրագրի իրականացման նպատակը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78896"/>
            <a:ext cx="11029615" cy="4508171"/>
          </a:xfrm>
        </p:spPr>
        <p:txBody>
          <a:bodyPr>
            <a:noAutofit/>
          </a:bodyPr>
          <a:lstStyle/>
          <a:p>
            <a:r>
              <a:rPr lang="hy-AM" sz="2000" dirty="0" smtClean="0">
                <a:latin typeface="Sylfaen" panose="010A0502050306030303" pitchFamily="18" charset="0"/>
              </a:rPr>
              <a:t>Բնակչության </a:t>
            </a:r>
            <a:r>
              <a:rPr lang="hy-AM" sz="2000" b="1" dirty="0">
                <a:latin typeface="Sylfaen" panose="010A0502050306030303" pitchFamily="18" charset="0"/>
              </a:rPr>
              <a:t>կայուն և արդյունավետ զբաղվածության ապահովման համար պայմանների ստեղծումն</a:t>
            </a:r>
            <a:r>
              <a:rPr lang="hy-AM" sz="2000" dirty="0">
                <a:latin typeface="Sylfaen" panose="010A0502050306030303" pitchFamily="18" charset="0"/>
              </a:rPr>
              <a:t> </a:t>
            </a:r>
            <a:r>
              <a:rPr lang="hy-AM" sz="2000" dirty="0" smtClean="0">
                <a:latin typeface="Sylfaen" panose="010A0502050306030303" pitchFamily="18" charset="0"/>
              </a:rPr>
              <a:t>է․</a:t>
            </a:r>
          </a:p>
          <a:p>
            <a:pPr marL="739775" indent="-304800"/>
            <a:r>
              <a:rPr lang="hy-AM" sz="2000" dirty="0" smtClean="0">
                <a:latin typeface="Sylfaen" panose="010A0502050306030303" pitchFamily="18" charset="0"/>
              </a:rPr>
              <a:t>մեղմել  </a:t>
            </a:r>
            <a:r>
              <a:rPr lang="hy-AM" sz="2000" dirty="0">
                <a:latin typeface="Sylfaen" panose="010A0502050306030303" pitchFamily="18" charset="0"/>
              </a:rPr>
              <a:t>աշխատաշուկայի </a:t>
            </a:r>
            <a:r>
              <a:rPr lang="hy-AM" sz="2000" dirty="0" smtClean="0">
                <a:latin typeface="Sylfaen" panose="010A0502050306030303" pitchFamily="18" charset="0"/>
              </a:rPr>
              <a:t>լարվածությունը՝</a:t>
            </a:r>
            <a:r>
              <a:rPr lang="en-US" sz="2000" dirty="0" smtClean="0">
                <a:latin typeface="Sylfaen" panose="010A0502050306030303" pitchFamily="18" charset="0"/>
              </a:rPr>
              <a:t> </a:t>
            </a:r>
            <a:r>
              <a:rPr lang="hy-AM" sz="2000" dirty="0">
                <a:latin typeface="Sylfaen" panose="010A0502050306030303" pitchFamily="18" charset="0"/>
              </a:rPr>
              <a:t>զբաղվածության ակտիվ ծրագրերի միջոցով </a:t>
            </a:r>
            <a:endParaRPr lang="hy-AM" sz="2000" dirty="0" smtClean="0">
              <a:latin typeface="Sylfaen" panose="010A0502050306030303" pitchFamily="18" charset="0"/>
            </a:endParaRPr>
          </a:p>
          <a:p>
            <a:pPr marL="1063775" lvl="1" indent="-304800"/>
            <a:r>
              <a:rPr lang="hy-AM" sz="1800" dirty="0" smtClean="0">
                <a:latin typeface="Sylfaen" panose="010A0502050306030303" pitchFamily="18" charset="0"/>
              </a:rPr>
              <a:t>խթանելու աշխատաշուկայում </a:t>
            </a:r>
            <a:r>
              <a:rPr lang="hy-AM" sz="1800" dirty="0">
                <a:latin typeface="Sylfaen" panose="010A0502050306030303" pitchFamily="18" charset="0"/>
              </a:rPr>
              <a:t>անմրցունակ անձանց</a:t>
            </a:r>
            <a:r>
              <a:rPr lang="en-US" sz="1800" dirty="0">
                <a:latin typeface="Sylfaen" panose="010A0502050306030303" pitchFamily="18" charset="0"/>
              </a:rPr>
              <a:t>` </a:t>
            </a:r>
            <a:r>
              <a:rPr lang="hy-AM" sz="1800" dirty="0">
                <a:latin typeface="Sylfaen" panose="010A0502050306030303" pitchFamily="18" charset="0"/>
              </a:rPr>
              <a:t>ըստ առաջնահերթությունների կայուն </a:t>
            </a:r>
            <a:r>
              <a:rPr lang="hy-AM" sz="1800" dirty="0" smtClean="0">
                <a:latin typeface="Sylfaen" panose="010A0502050306030303" pitchFamily="18" charset="0"/>
              </a:rPr>
              <a:t>զբաղվածությունն ու ինքնազբաղվածությունը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endParaRPr lang="hy-AM" sz="1800" dirty="0" smtClean="0">
              <a:latin typeface="Sylfaen" panose="010A0502050306030303" pitchFamily="18" charset="0"/>
            </a:endParaRPr>
          </a:p>
          <a:p>
            <a:pPr marL="1063775" lvl="1" indent="-304800"/>
            <a:r>
              <a:rPr lang="hy-AM" sz="1800" dirty="0" smtClean="0">
                <a:latin typeface="Sylfaen" panose="010A0502050306030303" pitchFamily="18" charset="0"/>
              </a:rPr>
              <a:t>բարձրացնելու աշխատանք </a:t>
            </a:r>
            <a:r>
              <a:rPr lang="hy-AM" sz="1800" dirty="0">
                <a:latin typeface="Sylfaen" panose="010A0502050306030303" pitchFamily="18" charset="0"/>
              </a:rPr>
              <a:t>փնտրողների</a:t>
            </a:r>
            <a:r>
              <a:rPr lang="en-US" sz="1800" dirty="0">
                <a:latin typeface="Sylfaen" panose="010A0502050306030303" pitchFamily="18" charset="0"/>
              </a:rPr>
              <a:t>, </a:t>
            </a:r>
            <a:r>
              <a:rPr lang="hy-AM" sz="1800" dirty="0">
                <a:latin typeface="Sylfaen" panose="010A0502050306030303" pitchFamily="18" charset="0"/>
              </a:rPr>
              <a:t>հատկապես</a:t>
            </a:r>
            <a:r>
              <a:rPr lang="en-US" sz="1800" dirty="0">
                <a:latin typeface="Sylfaen" panose="010A0502050306030303" pitchFamily="18" charset="0"/>
              </a:rPr>
              <a:t>` </a:t>
            </a:r>
            <a:r>
              <a:rPr lang="hy-AM" sz="1800" dirty="0">
                <a:latin typeface="Sylfaen" panose="010A0502050306030303" pitchFamily="18" charset="0"/>
              </a:rPr>
              <a:t>հաշմանդամություն ունեցող անձանց զբաղվածության </a:t>
            </a:r>
            <a:r>
              <a:rPr lang="hy-AM" sz="1800" dirty="0" smtClean="0">
                <a:latin typeface="Sylfaen" panose="010A0502050306030303" pitchFamily="18" charset="0"/>
              </a:rPr>
              <a:t>մակարդակը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endParaRPr lang="hy-AM" sz="1800" dirty="0" smtClean="0">
              <a:latin typeface="Sylfaen" panose="010A0502050306030303" pitchFamily="18" charset="0"/>
            </a:endParaRPr>
          </a:p>
          <a:p>
            <a:pPr marL="1063775" lvl="1" indent="-304800"/>
            <a:r>
              <a:rPr lang="hy-AM" sz="1800" dirty="0" smtClean="0">
                <a:latin typeface="Sylfaen" panose="010A0502050306030303" pitchFamily="18" charset="0"/>
              </a:rPr>
              <a:t>համալրելու գործատուների </a:t>
            </a:r>
            <a:r>
              <a:rPr lang="hy-AM" sz="1800" dirty="0">
                <a:latin typeface="Sylfaen" panose="010A0502050306030303" pitchFamily="18" charset="0"/>
              </a:rPr>
              <a:t>կողմից ներկայացված թափուր աշխատատեղերը որակյալ </a:t>
            </a:r>
            <a:r>
              <a:rPr lang="hy-AM" sz="1800" dirty="0" smtClean="0">
                <a:latin typeface="Sylfaen" panose="010A0502050306030303" pitchFamily="18" charset="0"/>
              </a:rPr>
              <a:t>մասնագետներով</a:t>
            </a:r>
            <a:r>
              <a:rPr lang="en-US" sz="1800" dirty="0" smtClean="0">
                <a:latin typeface="Sylfaen" panose="010A0502050306030303" pitchFamily="18" charset="0"/>
              </a:rPr>
              <a:t>, </a:t>
            </a:r>
            <a:endParaRPr lang="hy-AM" sz="1800" dirty="0" smtClean="0">
              <a:latin typeface="Sylfaen" panose="010A0502050306030303" pitchFamily="18" charset="0"/>
            </a:endParaRPr>
          </a:p>
          <a:p>
            <a:pPr marL="739775" indent="-304800"/>
            <a:r>
              <a:rPr lang="hy-AM" sz="2000" dirty="0" smtClean="0">
                <a:latin typeface="Sylfaen" panose="010A0502050306030303" pitchFamily="18" charset="0"/>
              </a:rPr>
              <a:t>ապահովել աշխատաշուկայում </a:t>
            </a:r>
            <a:r>
              <a:rPr lang="hy-AM" sz="2000" dirty="0">
                <a:latin typeface="Sylfaen" panose="010A0502050306030303" pitchFamily="18" charset="0"/>
              </a:rPr>
              <a:t>անմրցունակ խմբերի արդյունավետ և կայուն </a:t>
            </a:r>
            <a:r>
              <a:rPr lang="hy-AM" sz="2000" dirty="0" smtClean="0">
                <a:latin typeface="Sylfaen" panose="010A0502050306030303" pitchFamily="18" charset="0"/>
              </a:rPr>
              <a:t>զբաղվածությունը</a:t>
            </a:r>
            <a:r>
              <a:rPr lang="en-US" sz="2000" dirty="0" smtClean="0">
                <a:latin typeface="Sylfaen" panose="010A0502050306030303" pitchFamily="18" charset="0"/>
              </a:rPr>
              <a:t>`</a:t>
            </a:r>
            <a:r>
              <a:rPr lang="hy-AM" sz="2000" dirty="0" smtClean="0">
                <a:latin typeface="Sylfaen" panose="010A0502050306030303" pitchFamily="18" charset="0"/>
              </a:rPr>
              <a:t> ինտեգրված </a:t>
            </a:r>
            <a:r>
              <a:rPr lang="hy-AM" sz="2000" dirty="0">
                <a:latin typeface="Sylfaen" panose="010A0502050306030303" pitchFamily="18" charset="0"/>
              </a:rPr>
              <a:t>սոցիալական ծառայությունների տրամադրման </a:t>
            </a:r>
            <a:r>
              <a:rPr lang="hy-AM" sz="2000" dirty="0" smtClean="0">
                <a:latin typeface="Sylfaen" panose="010A0502050306030303" pitchFamily="18" charset="0"/>
              </a:rPr>
              <a:t>շրջանակներում։ </a:t>
            </a:r>
            <a:endParaRPr lang="en-US" sz="2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Մակրոտնտեսական իրավճակը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07" y="1927990"/>
            <a:ext cx="11029615" cy="4489245"/>
          </a:xfrm>
        </p:spPr>
        <p:txBody>
          <a:bodyPr>
            <a:normAutofit/>
          </a:bodyPr>
          <a:lstStyle/>
          <a:p>
            <a:pPr lvl="0"/>
            <a:r>
              <a:rPr lang="hy-AM" sz="2000" b="1" dirty="0" smtClean="0">
                <a:latin typeface="Sylfaen" panose="010A0502050306030303" pitchFamily="18" charset="0"/>
              </a:rPr>
              <a:t>Աշխատաշուկայում </a:t>
            </a:r>
            <a:r>
              <a:rPr lang="hy-AM" sz="2000" b="1" dirty="0">
                <a:latin typeface="Sylfaen" panose="010A0502050306030303" pitchFamily="18" charset="0"/>
              </a:rPr>
              <a:t>մասնակցության ցածր մակարդակ</a:t>
            </a:r>
            <a:r>
              <a:rPr lang="hy-AM" sz="2000" dirty="0">
                <a:latin typeface="Sylfaen" panose="010A0502050306030303" pitchFamily="18" charset="0"/>
              </a:rPr>
              <a:t>՝ </a:t>
            </a:r>
            <a:r>
              <a:rPr lang="hy-AM" sz="1600" dirty="0">
                <a:latin typeface="Sylfaen" panose="010A0502050306030303" pitchFamily="18" charset="0"/>
              </a:rPr>
              <a:t>աշխատանքային ռեսուրսների մեկ երրորդը տնտեսապես ակտիվ </a:t>
            </a:r>
            <a:r>
              <a:rPr lang="hy-AM" sz="1600" dirty="0" smtClean="0">
                <a:latin typeface="Sylfaen" panose="010A0502050306030303" pitchFamily="18" charset="0"/>
              </a:rPr>
              <a:t>չէ - </a:t>
            </a:r>
            <a:r>
              <a:rPr lang="hy-AM" sz="1600" dirty="0">
                <a:latin typeface="Sylfaen" panose="010A0502050306030303" pitchFamily="18" charset="0"/>
              </a:rPr>
              <a:t>երկրի աշխատունակ տարիքի աշխատունակ բնակչության 35.5 տոկոսը չի աշխատում և աշխատանք չի փնտրում; </a:t>
            </a:r>
            <a:endParaRPr lang="en-US" sz="1600" dirty="0">
              <a:latin typeface="Sylfaen" panose="010A0502050306030303" pitchFamily="18" charset="0"/>
            </a:endParaRPr>
          </a:p>
          <a:p>
            <a:pPr lvl="0"/>
            <a:r>
              <a:rPr lang="hy-AM" sz="2000" b="1" dirty="0" smtClean="0">
                <a:latin typeface="Sylfaen" panose="010A0502050306030303" pitchFamily="18" charset="0"/>
              </a:rPr>
              <a:t>Գործազրկության </a:t>
            </a:r>
            <a:r>
              <a:rPr lang="hy-AM" sz="2000" b="1" dirty="0">
                <a:latin typeface="Sylfaen" panose="010A0502050306030303" pitchFamily="18" charset="0"/>
              </a:rPr>
              <a:t>բարձր մակարդակ՝ </a:t>
            </a:r>
            <a:r>
              <a:rPr lang="hy-AM" sz="1600" dirty="0">
                <a:latin typeface="Sylfaen" panose="010A0502050306030303" pitchFamily="18" charset="0"/>
              </a:rPr>
              <a:t>տնտեսապես ակտիվ բնակչության 18.5 տոկոսը կամ </a:t>
            </a:r>
            <a:r>
              <a:rPr lang="hy-AM" sz="1600" b="1" dirty="0">
                <a:latin typeface="Sylfaen" panose="010A0502050306030303" pitchFamily="18" charset="0"/>
              </a:rPr>
              <a:t>244 հազար մարդ ցանկանում է աշխատել, բայց աշխատանք չունի;</a:t>
            </a:r>
            <a:endParaRPr lang="en-US" sz="1600" b="1" dirty="0">
              <a:latin typeface="Sylfaen" panose="010A0502050306030303" pitchFamily="18" charset="0"/>
            </a:endParaRPr>
          </a:p>
          <a:p>
            <a:r>
              <a:rPr lang="hy-AM" sz="2000" b="1" dirty="0" smtClean="0">
                <a:latin typeface="Sylfaen" panose="010A0502050306030303" pitchFamily="18" charset="0"/>
              </a:rPr>
              <a:t>Ոչ </a:t>
            </a:r>
            <a:r>
              <a:rPr lang="hy-AM" sz="2000" b="1" dirty="0">
                <a:latin typeface="Sylfaen" panose="010A0502050306030303" pitchFamily="18" charset="0"/>
              </a:rPr>
              <a:t>ֆորմալ զբաղվածության բարձր մակարդակ</a:t>
            </a:r>
            <a:r>
              <a:rPr lang="hy-AM" sz="2000" dirty="0">
                <a:latin typeface="Sylfaen" panose="010A0502050306030303" pitchFamily="18" charset="0"/>
              </a:rPr>
              <a:t>, </a:t>
            </a:r>
            <a:r>
              <a:rPr lang="hy-AM" dirty="0" smtClean="0">
                <a:latin typeface="Sylfaen" panose="010A0502050306030303" pitchFamily="18" charset="0"/>
              </a:rPr>
              <a:t>- </a:t>
            </a:r>
            <a:r>
              <a:rPr lang="hy-AM" dirty="0">
                <a:latin typeface="Sylfaen" panose="010A0502050306030303" pitchFamily="18" charset="0"/>
              </a:rPr>
              <a:t>տնտեսության մեջ </a:t>
            </a:r>
            <a:r>
              <a:rPr lang="hy-AM" dirty="0" smtClean="0">
                <a:latin typeface="Sylfaen" panose="010A0502050306030303" pitchFamily="18" charset="0"/>
              </a:rPr>
              <a:t>զբաղվածների </a:t>
            </a:r>
            <a:r>
              <a:rPr lang="hy-AM" b="1" dirty="0" smtClean="0">
                <a:latin typeface="Sylfaen" panose="010A0502050306030303" pitchFamily="18" charset="0"/>
              </a:rPr>
              <a:t>49 տոկոսը կամ </a:t>
            </a:r>
            <a:r>
              <a:rPr lang="hy-AM" b="1" dirty="0">
                <a:latin typeface="Sylfaen" panose="010A0502050306030303" pitchFamily="18" charset="0"/>
              </a:rPr>
              <a:t>526 </a:t>
            </a:r>
            <a:r>
              <a:rPr lang="hy-AM" b="1" dirty="0" smtClean="0">
                <a:latin typeface="Sylfaen" panose="010A0502050306030303" pitchFamily="18" charset="0"/>
              </a:rPr>
              <a:t>հազար մարդ </a:t>
            </a:r>
            <a:r>
              <a:rPr lang="hy-AM" dirty="0">
                <a:latin typeface="Sylfaen" panose="010A0502050306030303" pitchFamily="18" charset="0"/>
              </a:rPr>
              <a:t>զբաղված է չգրանցված աշխատանքով․</a:t>
            </a:r>
            <a:r>
              <a:rPr lang="hy-AM" sz="1600" i="1" dirty="0">
                <a:latin typeface="Sylfaen" panose="010A0502050306030303" pitchFamily="18" charset="0"/>
              </a:rPr>
              <a:t>աշխատում է գործատուի հետ </a:t>
            </a:r>
            <a:r>
              <a:rPr lang="hy-AM" sz="1600" i="1" dirty="0" smtClean="0">
                <a:latin typeface="Sylfaen" panose="010A0502050306030303" pitchFamily="18" charset="0"/>
              </a:rPr>
              <a:t>բանավոր </a:t>
            </a:r>
            <a:r>
              <a:rPr lang="hy-AM" sz="1600" i="1" dirty="0">
                <a:latin typeface="Sylfaen" panose="010A0502050306030303" pitchFamily="18" charset="0"/>
              </a:rPr>
              <a:t>համաձայնությամբ, կամ ինքնազբաղված է կամ հանդիսանում է չգրանցված կազմակերպության սեփականատեր, առանց վարձատրության աշխատող ընտանիքի անդամ է կամ  զբաղված է բացառապես սեփական վերջնական սպառման համար ապրանք կամ ծառայություն արտադրելով</a:t>
            </a:r>
            <a:r>
              <a:rPr lang="hy-AM" dirty="0">
                <a:latin typeface="Sylfaen" panose="010A0502050306030303" pitchFamily="18" charset="0"/>
              </a:rPr>
              <a:t>։ </a:t>
            </a:r>
            <a:endParaRPr lang="hy-AM" dirty="0" smtClean="0">
              <a:latin typeface="Sylfaen" panose="010A0502050306030303" pitchFamily="18" charset="0"/>
            </a:endParaRPr>
          </a:p>
          <a:p>
            <a:r>
              <a:rPr lang="hy-AM" b="1" dirty="0" smtClean="0">
                <a:latin typeface="Sylfaen" panose="010A0502050306030303" pitchFamily="18" charset="0"/>
              </a:rPr>
              <a:t>Ոչ </a:t>
            </a:r>
            <a:r>
              <a:rPr lang="hy-AM" b="1" dirty="0">
                <a:latin typeface="Sylfaen" panose="010A0502050306030303" pitchFamily="18" charset="0"/>
              </a:rPr>
              <a:t>ֆորմալ զբաղվածների շրջանում </a:t>
            </a:r>
            <a:r>
              <a:rPr lang="hy-AM" b="1" dirty="0" smtClean="0">
                <a:latin typeface="Sylfaen" panose="010A0502050306030303" pitchFamily="18" charset="0"/>
              </a:rPr>
              <a:t> </a:t>
            </a:r>
            <a:r>
              <a:rPr lang="hy-AM" b="1" dirty="0">
                <a:latin typeface="Sylfaen" panose="010A0502050306030303" pitchFamily="18" charset="0"/>
              </a:rPr>
              <a:t>բարձր է </a:t>
            </a:r>
            <a:r>
              <a:rPr lang="hy-AM" b="1" dirty="0" smtClean="0">
                <a:latin typeface="Sylfaen" panose="010A0502050306030303" pitchFamily="18" charset="0"/>
              </a:rPr>
              <a:t>ոչ </a:t>
            </a:r>
            <a:r>
              <a:rPr lang="hy-AM" b="1" dirty="0">
                <a:latin typeface="Sylfaen" panose="010A0502050306030303" pitchFamily="18" charset="0"/>
              </a:rPr>
              <a:t>գյուղացիական տնտեսություններում զբաղվածների մասնաբաժինը՝ մոտ 23.6 տոկոս կամ 125 հազար մարդ</a:t>
            </a:r>
            <a:r>
              <a:rPr lang="hy-AM" dirty="0">
                <a:latin typeface="Sylfaen" panose="010A0502050306030303" pitchFamily="18" charset="0"/>
              </a:rPr>
              <a:t>, ովքեր աշխատում են չունենալով օրենսդրությամբ սահմանված աշխատանքային հարաբերություններ և սոցիալական պաշտպանվածություն</a:t>
            </a:r>
            <a:r>
              <a:rPr lang="hy-AM" dirty="0" smtClean="0">
                <a:latin typeface="Sylfaen" panose="010A0502050306030303" pitchFamily="18" charset="0"/>
              </a:rPr>
              <a:t>։</a:t>
            </a:r>
            <a:endParaRPr lang="en-US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b="1" dirty="0" smtClean="0"/>
              <a:t>Մակրոտնտեսական իրավճակը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74" y="1978790"/>
            <a:ext cx="11029615" cy="468575"/>
          </a:xfrm>
        </p:spPr>
        <p:txBody>
          <a:bodyPr>
            <a:normAutofit/>
          </a:bodyPr>
          <a:lstStyle/>
          <a:p>
            <a:r>
              <a:rPr lang="hy-AM" sz="2000" b="1" dirty="0"/>
              <a:t>ՀՀ աշխատանքային ռեսուրների կասկադը, 2015 թվականին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012943"/>
              </p:ext>
            </p:extLst>
          </p:nvPr>
        </p:nvGraphicFramePr>
        <p:xfrm>
          <a:off x="433274" y="2447365"/>
          <a:ext cx="11289036" cy="39914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57330"/>
                <a:gridCol w="1665774"/>
                <a:gridCol w="1665774"/>
                <a:gridCol w="1727068"/>
                <a:gridCol w="1972246"/>
                <a:gridCol w="1033595"/>
                <a:gridCol w="1067249"/>
              </a:tblGrid>
              <a:tr h="465168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800" dirty="0">
                          <a:effectLst/>
                          <a:latin typeface="Sylfaen" panose="010A0502050306030303" pitchFamily="18" charset="0"/>
                        </a:rPr>
                        <a:t>ՀՀ </a:t>
                      </a:r>
                      <a:r>
                        <a:rPr lang="hy-AM" sz="1800" dirty="0" smtClean="0">
                          <a:effectLst/>
                          <a:latin typeface="Sylfaen" panose="010A0502050306030303" pitchFamily="18" charset="0"/>
                        </a:rPr>
                        <a:t>աշխատանքա</a:t>
                      </a:r>
                      <a:r>
                        <a:rPr lang="en-US" sz="1800" dirty="0" smtClean="0">
                          <a:effectLst/>
                          <a:latin typeface="Sylfaen" panose="010A0502050306030303" pitchFamily="18" charset="0"/>
                        </a:rPr>
                        <a:t>-</a:t>
                      </a:r>
                      <a:r>
                        <a:rPr lang="hy-AM" sz="1800" dirty="0" smtClean="0">
                          <a:effectLst/>
                          <a:latin typeface="Sylfaen" panose="010A0502050306030303" pitchFamily="18" charset="0"/>
                        </a:rPr>
                        <a:t>յին  ռեսուրսներ</a:t>
                      </a:r>
                      <a:r>
                        <a:rPr lang="hy-AM" sz="1800" dirty="0">
                          <a:effectLst/>
                          <a:latin typeface="Sylfaen" panose="010A0502050306030303" pitchFamily="18" charset="0"/>
                        </a:rPr>
                        <a:t>, ընդամենը հազ. մարդ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2106.6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100%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29335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Sylfaen" panose="010A0502050306030303" pitchFamily="18" charset="0"/>
                        </a:rPr>
                        <a:t>Տնտեսապես ակտիվ բնակչություն, ընդամենը հազ. մարդ</a:t>
                      </a:r>
                      <a:endParaRPr lang="en-US" sz="24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1316.4</a:t>
                      </a:r>
                      <a:endParaRPr lang="en-US" sz="20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65.5%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100%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6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112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Sylfaen" panose="010A0502050306030303" pitchFamily="18" charset="0"/>
                        </a:rPr>
                        <a:t>որից </a:t>
                      </a:r>
                      <a:r>
                        <a:rPr lang="ru-RU" sz="1800" b="1" dirty="0" smtClean="0">
                          <a:effectLst/>
                          <a:latin typeface="Sylfaen" panose="010A0502050306030303" pitchFamily="18" charset="0"/>
                        </a:rPr>
                        <a:t>գործա</a:t>
                      </a:r>
                      <a:r>
                        <a:rPr lang="hy-AM" sz="1800" b="1" dirty="0" smtClean="0">
                          <a:effectLst/>
                          <a:latin typeface="Sylfaen" panose="010A0502050306030303" pitchFamily="18" charset="0"/>
                        </a:rPr>
                        <a:t>-</a:t>
                      </a:r>
                      <a:r>
                        <a:rPr lang="ru-RU" sz="1800" b="1" dirty="0" smtClean="0">
                          <a:effectLst/>
                          <a:latin typeface="Sylfaen" panose="010A0502050306030303" pitchFamily="18" charset="0"/>
                        </a:rPr>
                        <a:t>զուրկներ</a:t>
                      </a:r>
                      <a:r>
                        <a:rPr lang="ru-RU" sz="1800" b="1" dirty="0">
                          <a:effectLst/>
                          <a:latin typeface="Sylfaen" panose="010A0502050306030303" pitchFamily="18" charset="0"/>
                        </a:rPr>
                        <a:t>, հազ. մարդ</a:t>
                      </a:r>
                      <a:endParaRPr lang="en-US" sz="24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243.7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18.5%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Sylfaen" panose="010A0502050306030303" pitchFamily="18" charset="0"/>
                        </a:rPr>
                        <a:t>100%</a:t>
                      </a:r>
                      <a:endParaRPr lang="en-US" sz="16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63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Sylfaen" panose="010A0502050306030303" pitchFamily="18" charset="0"/>
                        </a:rPr>
                        <a:t>պաշտոնապես </a:t>
                      </a: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ԶՊԳ գրանցված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600" dirty="0">
                          <a:effectLst/>
                          <a:latin typeface="Sylfaen" panose="010A0502050306030303" pitchFamily="18" charset="0"/>
                        </a:rPr>
                        <a:t>73,3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3</a:t>
                      </a:r>
                      <a:r>
                        <a:rPr lang="hy-AM" sz="1600" dirty="0">
                          <a:effectLst/>
                          <a:latin typeface="Sylfaen" panose="010A0502050306030303" pitchFamily="18" charset="0"/>
                        </a:rPr>
                        <a:t>0</a:t>
                      </a: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.</a:t>
                      </a:r>
                      <a:r>
                        <a:rPr lang="hy-AM" sz="1600" dirty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74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Sylfaen" panose="010A0502050306030303" pitchFamily="18" charset="0"/>
                        </a:rPr>
                        <a:t>զբաղվածներ, հազ. մարդ</a:t>
                      </a:r>
                      <a:endParaRPr lang="en-US" sz="24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Sylfaen" panose="010A0502050306030303" pitchFamily="18" charset="0"/>
                        </a:rPr>
                        <a:t>1072.6</a:t>
                      </a:r>
                      <a:endParaRPr lang="en-US" sz="1800" b="1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81.5%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100%</a:t>
                      </a:r>
                      <a:endParaRPr lang="en-US" sz="20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1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42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Sylfaen" panose="010A0502050306030303" pitchFamily="18" charset="0"/>
                        </a:rPr>
                        <a:t>որից պաշտոնապես գրանցված զբաղվածներ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546.3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50.9%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en-US" sz="16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35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Sylfaen" panose="010A0502050306030303" pitchFamily="18" charset="0"/>
                        </a:rPr>
                        <a:t>զբաղված են տնտեսության ոչ ֆորմալ հատվածում</a:t>
                      </a:r>
                      <a:endParaRPr lang="en-US" sz="18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526.3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49.1%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100%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170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Sylfaen" panose="010A0502050306030303" pitchFamily="18" charset="0"/>
                        </a:rPr>
                        <a:t>այդ թվում՝ գյուղացիական տնտեսություններում</a:t>
                      </a:r>
                      <a:endParaRPr lang="en-US" sz="12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ylfaen" panose="010A0502050306030303" pitchFamily="18" charset="0"/>
                        </a:rPr>
                        <a:t>401.5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ylfaen" panose="010A0502050306030303" pitchFamily="18" charset="0"/>
                        </a:rPr>
                        <a:t>76.3</a:t>
                      </a:r>
                      <a:r>
                        <a:rPr lang="ru-RU" sz="1600" dirty="0">
                          <a:effectLst/>
                          <a:latin typeface="Sylfaen" panose="010A0502050306030303" pitchFamily="18" charset="0"/>
                        </a:rPr>
                        <a:t>%</a:t>
                      </a:r>
                      <a:endParaRPr lang="en-US" sz="1600" dirty="0"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ամենամյա ծրագրի թիրախային </a:t>
            </a:r>
            <a:r>
              <a:rPr lang="hy-AM" b="1" dirty="0" smtClean="0"/>
              <a:t>ցուցանիշները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5572" y="1842558"/>
            <a:ext cx="2308485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y-AM" sz="1400" b="1" dirty="0"/>
              <a:t>Ցուցանիշի թիրախային արժեքը` ըստ </a:t>
            </a:r>
            <a:r>
              <a:rPr lang="hy-AM" sz="1400" b="1" dirty="0" smtClean="0"/>
              <a:t>ռազմա-վարության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25980" y="1863130"/>
            <a:ext cx="1753848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Ցուցանիշի</a:t>
            </a:r>
            <a:r>
              <a:rPr lang="en-US" sz="1400" b="1" dirty="0"/>
              <a:t> </a:t>
            </a:r>
            <a:r>
              <a:rPr lang="en-US" sz="1400" b="1" dirty="0" err="1"/>
              <a:t>փաստացի</a:t>
            </a:r>
            <a:r>
              <a:rPr lang="en-US" sz="1400" b="1" dirty="0"/>
              <a:t> </a:t>
            </a:r>
            <a:r>
              <a:rPr lang="en-US" sz="1400" b="1" dirty="0" err="1" smtClean="0"/>
              <a:t>արժեքը</a:t>
            </a:r>
            <a:r>
              <a:rPr lang="hy-AM" sz="1400" b="1" dirty="0" smtClean="0"/>
              <a:t> 2015թ-ին</a:t>
            </a:r>
            <a:r>
              <a:rPr lang="en-US" sz="1400" b="1" dirty="0" smtClean="0"/>
              <a:t>, </a:t>
            </a:r>
            <a:r>
              <a:rPr lang="hy-AM" sz="1400" b="1" dirty="0"/>
              <a:t>մարդ 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60342" y="1859058"/>
            <a:ext cx="1800455" cy="95410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/>
              <a:t>Ցուցանիշի</a:t>
            </a:r>
            <a:r>
              <a:rPr lang="en-US" sz="1400" b="1" dirty="0"/>
              <a:t> </a:t>
            </a:r>
            <a:r>
              <a:rPr lang="en-US" sz="1400" b="1" dirty="0" err="1"/>
              <a:t>փաստացի</a:t>
            </a:r>
            <a:r>
              <a:rPr lang="en-US" sz="1400" b="1" dirty="0"/>
              <a:t> </a:t>
            </a:r>
            <a:r>
              <a:rPr lang="en-US" sz="1400" b="1" dirty="0" err="1" smtClean="0"/>
              <a:t>արժեքը</a:t>
            </a:r>
            <a:r>
              <a:rPr lang="hy-AM" sz="1400" b="1" dirty="0" smtClean="0"/>
              <a:t> 2016թ-ին</a:t>
            </a:r>
            <a:r>
              <a:rPr lang="en-US" sz="1400" b="1" dirty="0" smtClean="0"/>
              <a:t>, </a:t>
            </a:r>
            <a:r>
              <a:rPr lang="hy-AM" sz="1400" b="1" dirty="0"/>
              <a:t>մարդ 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959909" y="1893609"/>
            <a:ext cx="1742989" cy="830997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Թիրախին</a:t>
            </a:r>
            <a:r>
              <a:rPr lang="en-US" sz="1600" b="1" dirty="0"/>
              <a:t> </a:t>
            </a:r>
            <a:r>
              <a:rPr lang="en-US" sz="1600" b="1" dirty="0" err="1"/>
              <a:t>հասնելու</a:t>
            </a:r>
            <a:r>
              <a:rPr lang="en-US" sz="1600" b="1" dirty="0"/>
              <a:t> </a:t>
            </a:r>
            <a:r>
              <a:rPr lang="en-US" sz="1600" b="1" dirty="0" err="1" smtClean="0"/>
              <a:t>աստիճանը</a:t>
            </a:r>
            <a:endParaRPr lang="en-US" sz="1600" b="1" dirty="0"/>
          </a:p>
        </p:txBody>
      </p:sp>
      <p:sp>
        <p:nvSpPr>
          <p:cNvPr id="8" name="Down Arrow 7"/>
          <p:cNvSpPr/>
          <p:nvPr/>
        </p:nvSpPr>
        <p:spPr>
          <a:xfrm>
            <a:off x="4941200" y="2942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67990" y="2942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750091" y="2945469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0678685" y="2941897"/>
            <a:ext cx="269823" cy="309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30" y="2906754"/>
            <a:ext cx="3823038" cy="740046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Աշխատաշուկայի</a:t>
            </a:r>
            <a:r>
              <a:rPr lang="en-US" sz="1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պետական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կարգավորման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ծրագրերում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ներառվող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անձանց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թվաքանակի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աճ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՝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նախորդ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տարվա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համեմատ</a:t>
            </a:r>
            <a:endParaRPr lang="en-US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3986" y="3379015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94815" y="3379015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11107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0387" y="3412884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13053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52443" y="3379015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17.5%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545890" y="3634475"/>
            <a:ext cx="3847180" cy="767494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Ծրագրերում ներառված հաշմանդամություն ունեցող անձանց աշխատանքի տեղավորման աճ՝ նախորդ տարվա համեմատ</a:t>
            </a:r>
            <a:endParaRPr lang="hy-AM" sz="1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760" y="3928262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</a:t>
            </a:r>
            <a:r>
              <a:rPr lang="hy-AM" sz="2000" b="1" dirty="0" smtClean="0"/>
              <a:t>0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40589" y="392826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615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46161" y="3962131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918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398217" y="392826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49</a:t>
            </a:r>
            <a:r>
              <a:rPr lang="en-US" sz="2000" b="1" dirty="0" smtClean="0"/>
              <a:t>.</a:t>
            </a:r>
            <a:r>
              <a:rPr lang="hy-AM" sz="2000" b="1" dirty="0" smtClean="0"/>
              <a:t>3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545890" y="4411884"/>
            <a:ext cx="3840978" cy="606600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3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ԶՊԳ տարածքային կենտրոններում հաշվառված երիտասարդների աշխատանքի տեղավորում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5890" y="5031966"/>
            <a:ext cx="3840978" cy="452041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4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Կայուն զբաղվածության գործակցի ապահովում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5760" y="5494510"/>
            <a:ext cx="3831107" cy="679317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5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Գործատուներից ստացված և հավաքագրված   չկրկնվող թափուր աշխատատեղերի թվի աճ` նախորդ տարվա համեմատ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5890" y="6209999"/>
            <a:ext cx="3840977" cy="425857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hy-AM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ԶՊԳ տարածքային կենտրոնների հետ համագործակցող գործատուների թվի աճ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42657" y="4649162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hy-AM" sz="2000" b="1" dirty="0" smtClean="0"/>
              <a:t>8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423486" y="464916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4112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429058" y="4683031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4697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381114" y="464916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14</a:t>
            </a:r>
            <a:r>
              <a:rPr lang="en-US" sz="2000" b="1" dirty="0" smtClean="0"/>
              <a:t>.</a:t>
            </a:r>
            <a:r>
              <a:rPr lang="hy-AM" sz="2000" b="1" dirty="0" smtClean="0"/>
              <a:t>2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742657" y="5266147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r>
              <a:rPr lang="hy-AM" sz="2000" b="1" dirty="0" smtClean="0"/>
              <a:t>6</a:t>
            </a:r>
            <a:r>
              <a:rPr lang="en-US" sz="2000" b="1" dirty="0" smtClean="0"/>
              <a:t>.</a:t>
            </a:r>
            <a:r>
              <a:rPr lang="hy-AM" sz="2000" b="1" dirty="0" smtClean="0"/>
              <a:t>5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23486" y="5266147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65</a:t>
            </a:r>
            <a:r>
              <a:rPr lang="en-US" sz="2000" b="1" dirty="0" smtClean="0"/>
              <a:t>.</a:t>
            </a:r>
            <a:r>
              <a:rPr lang="hy-AM" sz="2000" b="1" dirty="0" smtClean="0"/>
              <a:t>2</a:t>
            </a:r>
            <a:r>
              <a:rPr lang="en-US" sz="2000" b="1" dirty="0" smtClean="0"/>
              <a:t>%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429058" y="530001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58.6%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381114" y="5266147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121%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42657" y="5838854"/>
            <a:ext cx="651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10%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423486" y="5838854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7439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429058" y="587272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7884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381114" y="5838854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6.0%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759760" y="6349332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5%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40589" y="6349332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14272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446161" y="6383201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16354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98217" y="6349332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2000" b="1" dirty="0" smtClean="0"/>
              <a:t>14</a:t>
            </a:r>
            <a:r>
              <a:rPr lang="en-US" sz="2000" b="1" dirty="0" smtClean="0"/>
              <a:t>.6%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1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b="1" dirty="0"/>
              <a:t>Զբաղվածության ամենամյա ծրագրի </a:t>
            </a:r>
            <a:r>
              <a:rPr lang="hy-AM" b="1" dirty="0" smtClean="0"/>
              <a:t>ծախսարդյունավետությունը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19" y="1884683"/>
            <a:ext cx="11153608" cy="809158"/>
          </a:xfrm>
          <a:ln>
            <a:solidFill>
              <a:schemeClr val="accent1">
                <a:lumMod val="10000"/>
                <a:lumOff val="9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hy-AM" sz="1600" dirty="0" smtClean="0">
                <a:latin typeface="Sylfaen" panose="010A0502050306030303" pitchFamily="18" charset="0"/>
              </a:rPr>
              <a:t>2016թ</a:t>
            </a:r>
            <a:r>
              <a:rPr lang="hy-AM" sz="1600" dirty="0">
                <a:latin typeface="Sylfaen" panose="010A0502050306030303" pitchFamily="18" charset="0"/>
              </a:rPr>
              <a:t>. զբաղվածության պետական կարգ</a:t>
            </a:r>
            <a:r>
              <a:rPr lang="en-US" sz="1600" dirty="0">
                <a:latin typeface="Sylfaen" panose="010A0502050306030303" pitchFamily="18" charset="0"/>
              </a:rPr>
              <a:t>ա</a:t>
            </a:r>
            <a:r>
              <a:rPr lang="hy-AM" sz="1600" dirty="0">
                <a:latin typeface="Sylfaen" panose="010A0502050306030303" pitchFamily="18" charset="0"/>
              </a:rPr>
              <a:t>վորման ամենամյա ծրագրի համար հատկացված ֆինանսական ռեսուրսները կազմել են </a:t>
            </a:r>
            <a:r>
              <a:rPr lang="hy-AM" sz="1600" b="1" u="sng" dirty="0">
                <a:latin typeface="Sylfaen" panose="010A0502050306030303" pitchFamily="18" charset="0"/>
              </a:rPr>
              <a:t>2,109.2 մլն դրամ</a:t>
            </a:r>
            <a:r>
              <a:rPr lang="hy-AM" sz="1600" dirty="0">
                <a:latin typeface="Sylfaen" panose="010A0502050306030303" pitchFamily="18" charset="0"/>
              </a:rPr>
              <a:t>՝ սոցիալական </a:t>
            </a:r>
            <a:r>
              <a:rPr lang="en-US" sz="1600" dirty="0" err="1">
                <a:latin typeface="Sylfaen" panose="010A0502050306030303" pitchFamily="18" charset="0"/>
              </a:rPr>
              <a:t>պաշտպանությանը</a:t>
            </a:r>
            <a:r>
              <a:rPr lang="hy-AM" sz="1600" dirty="0">
                <a:latin typeface="Sylfaen" panose="010A0502050306030303" pitchFamily="18" charset="0"/>
              </a:rPr>
              <a:t> հատկացված միջոցների </a:t>
            </a:r>
            <a:r>
              <a:rPr lang="hy-AM" sz="1600" b="1" dirty="0">
                <a:latin typeface="Sylfaen" panose="010A0502050306030303" pitchFamily="18" charset="0"/>
              </a:rPr>
              <a:t>0.5%-ը (կամ ՀՆԱ-ի 0.04%-ը):</a:t>
            </a:r>
            <a:endParaRPr lang="en-US" sz="1600" b="1" dirty="0">
              <a:latin typeface="Sylfaen" panose="010A050205030603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291" y="6340935"/>
            <a:ext cx="1115360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y-AM" sz="1200" dirty="0"/>
              <a:t>*2016թ</a:t>
            </a:r>
            <a:r>
              <a:rPr lang="en-US" sz="1200" dirty="0"/>
              <a:t>․ </a:t>
            </a:r>
            <a:r>
              <a:rPr lang="hy-AM" sz="1200" dirty="0"/>
              <a:t>ԶՊԳ-ի միջոցով</a:t>
            </a:r>
            <a:r>
              <a:rPr lang="en-US" sz="1200" dirty="0"/>
              <a:t> </a:t>
            </a:r>
            <a:r>
              <a:rPr lang="hy-AM" sz="1200" dirty="0"/>
              <a:t>աշխատանքի տեղավորվածների միջին աշխատավարձի չափը, համաձայան ՆՈՐՔ  հիմնադրամի կողմից կատարված անհատական տվյալների բազայի վերլուծության  արդյունքների։</a:t>
            </a:r>
            <a:endParaRPr lang="en-US" sz="1200" i="1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51021"/>
              </p:ext>
            </p:extLst>
          </p:nvPr>
        </p:nvGraphicFramePr>
        <p:xfrm>
          <a:off x="538819" y="2755263"/>
          <a:ext cx="11153608" cy="352424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431808"/>
                <a:gridCol w="5721800"/>
              </a:tblGrid>
              <a:tr h="107858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Զբաղվածության ակտիվ ծրագրերի վրա </a:t>
                      </a:r>
                      <a:r>
                        <a:rPr lang="hy-AM" sz="1300" dirty="0" smtClean="0">
                          <a:effectLst/>
                        </a:rPr>
                        <a:t>փաստացի կատարված </a:t>
                      </a:r>
                      <a:r>
                        <a:rPr lang="hy-AM" sz="1300" dirty="0">
                          <a:effectLst/>
                        </a:rPr>
                        <a:t>ծախսեր</a:t>
                      </a:r>
                      <a:endParaRPr lang="en-US" sz="10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 ԶՊԳ </a:t>
                      </a:r>
                      <a:r>
                        <a:rPr lang="en-US" sz="1300" dirty="0" err="1">
                          <a:effectLst/>
                        </a:rPr>
                        <a:t>պահպանման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ծախսեր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----------------------------------------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Ընդամենը </a:t>
                      </a:r>
                      <a:r>
                        <a:rPr lang="en-US" sz="1300" dirty="0" err="1">
                          <a:effectLst/>
                        </a:rPr>
                        <a:t>ծախսեր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(</a:t>
                      </a:r>
                      <a:r>
                        <a:rPr lang="en-US" sz="1300" dirty="0">
                          <a:effectLst/>
                        </a:rPr>
                        <a:t>C</a:t>
                      </a:r>
                      <a:r>
                        <a:rPr lang="ru-RU" sz="1300" dirty="0">
                          <a:effectLst/>
                        </a:rPr>
                        <a:t>) 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1.    1996.7 </a:t>
                      </a:r>
                      <a:r>
                        <a:rPr lang="en-US" sz="1300" dirty="0" err="1">
                          <a:effectLst/>
                        </a:rPr>
                        <a:t>մլն</a:t>
                      </a:r>
                      <a:r>
                        <a:rPr lang="en-US" sz="1300" dirty="0">
                          <a:effectLst/>
                        </a:rPr>
                        <a:t> դրամ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2.     1122.7 </a:t>
                      </a:r>
                      <a:r>
                        <a:rPr lang="en-US" sz="1300" dirty="0" err="1">
                          <a:effectLst/>
                        </a:rPr>
                        <a:t>մլն</a:t>
                      </a:r>
                      <a:r>
                        <a:rPr lang="en-US" sz="1300" dirty="0">
                          <a:effectLst/>
                        </a:rPr>
                        <a:t> դրամ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-----------------------------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 = 3119.4 </a:t>
                      </a:r>
                      <a:r>
                        <a:rPr lang="hy-AM" sz="1300" dirty="0">
                          <a:effectLst/>
                        </a:rPr>
                        <a:t>մլն 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4357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1. Ծրագրի </a:t>
                      </a:r>
                      <a:r>
                        <a:rPr lang="en-US" sz="1300" dirty="0" err="1">
                          <a:effectLst/>
                        </a:rPr>
                        <a:t>իրականացման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արդյունքում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ստացված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խնայողությունը</a:t>
                      </a:r>
                      <a:r>
                        <a:rPr lang="en-US" sz="1300" dirty="0">
                          <a:effectLst/>
                        </a:rPr>
                        <a:t> (B)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B = 619 x 31350 x12 = 234.0 </a:t>
                      </a:r>
                      <a:r>
                        <a:rPr lang="en-US" sz="1300" dirty="0" err="1" smtClean="0">
                          <a:effectLst/>
                        </a:rPr>
                        <a:t>մլն</a:t>
                      </a:r>
                      <a:r>
                        <a:rPr lang="en-US" sz="1300" dirty="0" smtClean="0">
                          <a:effectLst/>
                        </a:rPr>
                        <a:t>. </a:t>
                      </a:r>
                      <a:r>
                        <a:rPr lang="en-US" sz="1300" dirty="0">
                          <a:effectLst/>
                        </a:rPr>
                        <a:t>դրամ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1292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3030" algn="l"/>
                        </a:tabLst>
                      </a:pPr>
                      <a:r>
                        <a:rPr lang="en-US" sz="1300" dirty="0">
                          <a:effectLst/>
                        </a:rPr>
                        <a:t>2. Ծրագրի </a:t>
                      </a:r>
                      <a:r>
                        <a:rPr lang="en-US" sz="1300" dirty="0" err="1">
                          <a:effectLst/>
                        </a:rPr>
                        <a:t>իրականացման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արդյունքում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եկամտային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հարկի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վճարումից</a:t>
                      </a:r>
                      <a:r>
                        <a:rPr lang="en-US" sz="1300" dirty="0">
                          <a:effectLst/>
                        </a:rPr>
                        <a:t>   </a:t>
                      </a:r>
                      <a:r>
                        <a:rPr lang="en-US" sz="1300" dirty="0" err="1">
                          <a:effectLst/>
                        </a:rPr>
                        <a:t>ստացված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մուտքեր</a:t>
                      </a:r>
                      <a:r>
                        <a:rPr lang="en-US" sz="1300" dirty="0">
                          <a:effectLst/>
                        </a:rPr>
                        <a:t>` </a:t>
                      </a:r>
                      <a:r>
                        <a:rPr lang="hy-AM" sz="1300" dirty="0">
                          <a:effectLst/>
                        </a:rPr>
                        <a:t>t x W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t-եկամտային հարկի տոկոսարույք (0.244), 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W- միջին ամսական աշխատավարձ (79454 դրամ)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9546</a:t>
                      </a:r>
                      <a:r>
                        <a:rPr lang="hy-AM" sz="1300" dirty="0" smtClean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x 79454 x 0.244 x </a:t>
                      </a:r>
                      <a:r>
                        <a:rPr lang="hy-AM" sz="1300" dirty="0" smtClean="0">
                          <a:effectLst/>
                        </a:rPr>
                        <a:t>1</a:t>
                      </a:r>
                      <a:r>
                        <a:rPr lang="en-US" sz="1300" dirty="0" smtClean="0">
                          <a:effectLst/>
                        </a:rPr>
                        <a:t>4</a:t>
                      </a:r>
                      <a:r>
                        <a:rPr lang="hy-AM" sz="1300" dirty="0" smtClean="0">
                          <a:effectLst/>
                        </a:rPr>
                        <a:t>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7640 x 79484 x 0.244 x 6+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287 x 79454 x 0.244 x 3+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----------------------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∑ = </a:t>
                      </a:r>
                      <a:r>
                        <a:rPr lang="en-US" sz="1300" dirty="0" smtClean="0">
                          <a:effectLst/>
                        </a:rPr>
                        <a:t>3496.3 </a:t>
                      </a:r>
                      <a:r>
                        <a:rPr lang="hy-AM" sz="1300" dirty="0" smtClean="0">
                          <a:effectLst/>
                        </a:rPr>
                        <a:t>մլն </a:t>
                      </a:r>
                      <a:r>
                        <a:rPr lang="hy-AM" sz="1300" dirty="0">
                          <a:effectLst/>
                        </a:rPr>
                        <a:t>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  <a:tr h="4357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Ընդամենը խնայողություններ և մուտքեր  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(B + t x W)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300" dirty="0">
                          <a:effectLst/>
                        </a:rPr>
                        <a:t>234.0 + </a:t>
                      </a:r>
                      <a:r>
                        <a:rPr lang="en-US" sz="1300" dirty="0" smtClean="0">
                          <a:effectLst/>
                        </a:rPr>
                        <a:t>3496.3</a:t>
                      </a:r>
                      <a:r>
                        <a:rPr lang="hy-AM" sz="1300" dirty="0" smtClean="0">
                          <a:effectLst/>
                        </a:rPr>
                        <a:t> </a:t>
                      </a:r>
                      <a:r>
                        <a:rPr lang="hy-AM" sz="1300" dirty="0">
                          <a:effectLst/>
                        </a:rPr>
                        <a:t>= </a:t>
                      </a:r>
                      <a:r>
                        <a:rPr lang="en-US" sz="1300" dirty="0" smtClean="0">
                          <a:effectLst/>
                        </a:rPr>
                        <a:t>3730.3</a:t>
                      </a:r>
                      <a:r>
                        <a:rPr lang="hy-AM" sz="1300" dirty="0" smtClean="0">
                          <a:effectLst/>
                        </a:rPr>
                        <a:t>  </a:t>
                      </a:r>
                      <a:r>
                        <a:rPr lang="hy-AM" sz="1300" dirty="0">
                          <a:effectLst/>
                        </a:rPr>
                        <a:t>մլն դրամ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 anchor="ctr"/>
                </a:tc>
              </a:tr>
              <a:tr h="2813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b="1" dirty="0">
                          <a:solidFill>
                            <a:srgbClr val="FF0000"/>
                          </a:solidFill>
                          <a:effectLst/>
                        </a:rPr>
                        <a:t>Հաշվեկշիռը՝ [C  - (B+t x W)]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y-AM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(+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610.9</a:t>
                      </a:r>
                      <a:r>
                        <a:rPr lang="hy-AM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) </a:t>
                      </a:r>
                      <a:r>
                        <a:rPr lang="hy-AM" sz="1400" b="1" dirty="0">
                          <a:solidFill>
                            <a:srgbClr val="FF0000"/>
                          </a:solidFill>
                          <a:effectLst/>
                        </a:rPr>
                        <a:t>մլն դրամ 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58" marR="51858" marT="715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4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4097</TotalTime>
  <Words>7209</Words>
  <Application>Microsoft Office PowerPoint</Application>
  <PresentationFormat>Widescreen</PresentationFormat>
  <Paragraphs>1253</Paragraphs>
  <Slides>49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MS Mincho</vt:lpstr>
      <vt:lpstr>Arial</vt:lpstr>
      <vt:lpstr>Calibri</vt:lpstr>
      <vt:lpstr>Corbel</vt:lpstr>
      <vt:lpstr>GHEA Grapalat</vt:lpstr>
      <vt:lpstr>Gill Sans MT</vt:lpstr>
      <vt:lpstr>Sylfaen</vt:lpstr>
      <vt:lpstr>Symbol</vt:lpstr>
      <vt:lpstr>Times New Roman</vt:lpstr>
      <vt:lpstr>TimesNewRoman</vt:lpstr>
      <vt:lpstr>Wingdings 2</vt:lpstr>
      <vt:lpstr>Dividend</vt:lpstr>
      <vt:lpstr>Զբաղվածության ամենամյա պետական ծրագրի ՄԳ արդյունքները</vt:lpstr>
      <vt:lpstr>ՄԳ իրականացման իրավական հիմքերը</vt:lpstr>
      <vt:lpstr>ՄԳ մեթոդաբանությունը</vt:lpstr>
      <vt:lpstr>ՄԳ մեթոդաբանությունը</vt:lpstr>
      <vt:lpstr>Զբաղվածության ամենամյա ծրագրի իրականացման նպատակը</vt:lpstr>
      <vt:lpstr>Մակրոտնտեսական իրավճակը </vt:lpstr>
      <vt:lpstr>Մակրոտնտեսական իրավճակը </vt:lpstr>
      <vt:lpstr>Զբաղվածության ամենամյա ծրագրի թիրախային ցուցանիշները</vt:lpstr>
      <vt:lpstr>Զբաղվածության ամենամյա ծրագրի ծախսարդյունավետությունը</vt:lpstr>
      <vt:lpstr>Զբաղվածության ամենամյա ծրագրի ծախսարդյունավետությունը</vt:lpstr>
      <vt:lpstr>Ամենամյա պետական ծրագրի հիմնական ցուցանիշների կատարողականը </vt:lpstr>
      <vt:lpstr>11 ծրագրերի ՄԳ  ՎԵրլուծությունը</vt:lpstr>
      <vt:lpstr>Ծրագիր 1։ Աշխատաշուկայում անմրցունակ անձանց հարմար աշխատանքի տեղավորման նպատակով  գործատուներին այցելության համար դրամական օգնության տրամադրում</vt:lpstr>
      <vt:lpstr>Ծրագիր 2։ Աշխատաշուկայում անմրցունակ անձանց հարմար աշխատանքի տեղավորման նպատակով  գործատուներին միանվագ փոխհատուցում</vt:lpstr>
      <vt:lpstr>Ծրագիր 2։ Աշխատաշուկայում անմրցունակ անձանց հարմար աշխատանքի տեղավորման նպատակով  գործատուներին միանվագ փոխհատուցում</vt:lpstr>
      <vt:lpstr>Ծրագիր 3։ Ձեռք բերված մասնագիտությամբ մասնագիտական աշխատանքային փորձ ձեռք բերելու համար գործազուրկներին աջակցության տրամադրում</vt:lpstr>
      <vt:lpstr>Ծրագիր 4։Աշխատաշուկայում անմրցունակ անձանց աշխատանքի տեղավորման դեպքում գործատուին աշխատավարձի մասնակի փոխհատուցման և հաշմանդամություն ունեցող անձին ուղեկցողի համար դրամական օգնության տրամադրում</vt:lpstr>
      <vt:lpstr>Ծրագիր 5։Գործազուրկների և աշխատանքից ազատման ռիսկ ունեցող՝ աշխատանք փնտրող անձանց մասնագիտական ուսուցման կազմակերպում</vt:lpstr>
      <vt:lpstr>Ծրագիր 6։ Գործազուրկին այլ վայրում աշխատանքի տեղավորման աջակցության տրամադրում</vt:lpstr>
      <vt:lpstr>Ծրագիր 7_1։ Աշխատաշուկայում անմրցունակ անձանց փոքր ձեռնարկատիրական գործունեությամբ զբաղվելու համար աջակցության տրամադրում</vt:lpstr>
      <vt:lpstr>Ծրագիր 7_2։ Աշխատաշուկայում անմրցունակ անձանց անասնապահությամբ (տավարաբուծությամբ, ոչխարաբուծությամբ, խոզաբուծությամբ, թռչնաբուծությամբ) զբաղվելու համար աջակցության տրամադրում</vt:lpstr>
      <vt:lpstr>Ծրագիր 8։ Սեզոնային զբաղվածության խթանման միջոցով գյուղացիական տնտեսությանն աջակցության տրամադրում</vt:lpstr>
      <vt:lpstr>Ծրագիր 9։ Վարձատրվող հասարակական աշխատանքների կազմակերպման միջոցով գործազուրկների ժամանակավոր զբաղվածության ապահովում</vt:lpstr>
      <vt:lpstr>Ծրագիր 10։Աշխատանքի տոնավաճառի կազմակերպում</vt:lpstr>
      <vt:lpstr>Ծրագիր 11։Աշխատանքի տեղավորման ոչ պետական կազմակերպության կողմից մատուցվող ծառայություններից օգտվելու համար աջակցության տրամադրում</vt:lpstr>
      <vt:lpstr>Ամփոփ վիճակագրություն միայն կայուն զբաղվածություն ապահովող ծրագրերի մասով </vt:lpstr>
      <vt:lpstr>Ամփոփ վիճակագրություն միայն կայուն զբաղվածություն ապահովող ծրագրերի մասով </vt:lpstr>
      <vt:lpstr>Առաջարկություններ</vt:lpstr>
      <vt:lpstr>Առաջարկություններ</vt:lpstr>
      <vt:lpstr>Առաջարկություններ</vt:lpstr>
      <vt:lpstr>2018 թվականի զբաղվածության ամենամյա ծրագրի համար կանխատեսումներ</vt:lpstr>
      <vt:lpstr>2018 թվականի զբաղվածության ամենամյա ծրագրի համար կանխատեսումներ</vt:lpstr>
      <vt:lpstr>2018 թվականի զբաղվածության ամենամյա ծրագրի համար կանխատեսումներ</vt:lpstr>
      <vt:lpstr>2018 թվականի զբաղվածության ամենամյա ծրագրի համար կանխատեսումներ</vt:lpstr>
      <vt:lpstr>Զբաղվածության կարգավորման 2018 թվականի պետական ծրագրով նախատեսվող  և ՀՀ  ԱՍՀ նախարարության կողմից իրականացվող  միջոցառումներ </vt:lpstr>
      <vt:lpstr>Տարբերակ 1։</vt:lpstr>
      <vt:lpstr>Նախատեսվում է </vt:lpstr>
      <vt:lpstr>Առաջարկվող միջոցառումներում տեղ գտած խնդիրները </vt:lpstr>
      <vt:lpstr>Առաջարկվող միջոցառումներում տեղ գտած խնդիրները </vt:lpstr>
      <vt:lpstr>Առաջարկվող միջոցառումներում տեղ գտած խնդիրները </vt:lpstr>
      <vt:lpstr>Պլանավորման  այլ ռիսկեր</vt:lpstr>
      <vt:lpstr>Պլանավորման  այլ ռիսկեր</vt:lpstr>
      <vt:lpstr>Ընդգրկված երեք նոր ծրագրերի վերաբերյալ</vt:lpstr>
      <vt:lpstr>Զբաղվածության կարգավորման 2018 թվականի պետական ծրագրով նախատեսվող  և ՀՀ  ԱՍՀ նախարարության կողմից իրականացվող  միջոցառումներ </vt:lpstr>
      <vt:lpstr>առաջարկվող  տարբերակ-2</vt:lpstr>
      <vt:lpstr>առաջարկվող  տարբերակ-2</vt:lpstr>
      <vt:lpstr>առաջարկվող  տարբերակ-2</vt:lpstr>
      <vt:lpstr>Ներկայացվող տարբերակների համադրում</vt:lpstr>
      <vt:lpstr>ՇՆՈՐՀԱԿԱԼՈՒԹՅՈՒՆ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Զբաղվածության ամենամյա պետական ծրագրի ՄԳ արդյունքները</dc:title>
  <dc:creator>Hasmik Ghukasyan</dc:creator>
  <cp:lastModifiedBy>Lilit</cp:lastModifiedBy>
  <cp:revision>157</cp:revision>
  <cp:lastPrinted>2017-10-19T08:45:57Z</cp:lastPrinted>
  <dcterms:created xsi:type="dcterms:W3CDTF">2017-10-04T07:49:41Z</dcterms:created>
  <dcterms:modified xsi:type="dcterms:W3CDTF">2017-11-02T05:57:02Z</dcterms:modified>
</cp:coreProperties>
</file>