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312" r:id="rId3"/>
    <p:sldId id="313" r:id="rId4"/>
    <p:sldId id="273" r:id="rId5"/>
    <p:sldId id="309" r:id="rId6"/>
    <p:sldId id="310" r:id="rId7"/>
    <p:sldId id="311" r:id="rId8"/>
    <p:sldId id="307" r:id="rId9"/>
    <p:sldId id="306" r:id="rId10"/>
    <p:sldId id="266" r:id="rId11"/>
    <p:sldId id="267" r:id="rId12"/>
    <p:sldId id="268" r:id="rId13"/>
    <p:sldId id="290" r:id="rId14"/>
    <p:sldId id="289" r:id="rId15"/>
    <p:sldId id="291" r:id="rId16"/>
    <p:sldId id="292" r:id="rId17"/>
    <p:sldId id="294" r:id="rId18"/>
    <p:sldId id="295" r:id="rId19"/>
    <p:sldId id="293" r:id="rId20"/>
    <p:sldId id="296" r:id="rId21"/>
    <p:sldId id="298" r:id="rId22"/>
    <p:sldId id="303" r:id="rId23"/>
    <p:sldId id="269" r:id="rId24"/>
    <p:sldId id="305" r:id="rId25"/>
    <p:sldId id="302" r:id="rId26"/>
    <p:sldId id="304" r:id="rId27"/>
    <p:sldId id="301" r:id="rId28"/>
    <p:sldId id="274" r:id="rId29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F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2" autoAdjust="0"/>
    <p:restoredTop sz="80354" autoAdjust="0"/>
  </p:normalViewPr>
  <p:slideViewPr>
    <p:cSldViewPr snapToGrid="0">
      <p:cViewPr varScale="1">
        <p:scale>
          <a:sx n="74" d="100"/>
          <a:sy n="74" d="100"/>
        </p:scale>
        <p:origin x="117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hy-AM" sz="1400"/>
              <a:t>Զբաղվածության պետական ծարագրերի  ավարտից հետո աշխատանքը շարունակողներ կամ նոր աշխատանքի տեղավորվածներ</a:t>
            </a:r>
            <a:endParaRPr lang="en-US" sz="1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'[ashxatanqi texavorum 1.xlsx]Sheet2 (2)'!$C$6</c:f>
              <c:strCache>
                <c:ptCount val="1"/>
                <c:pt idx="0">
                  <c:v>Ծրագրի մեջ ընդգրկված անձանց թիվը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'[ashxatanqi texavorum 1.xlsx]Sheet2 (2)'!$B$7:$B$13</c:f>
              <c:strCache>
                <c:ptCount val="7"/>
                <c:pt idx="0">
                  <c:v>Մասնագիտական ուսուցման կազմակերպում</c:v>
                </c:pt>
                <c:pt idx="1">
                  <c:v>Աշխատանքային փորձ ձեռք բերելու համար աջակցության տրամադրում</c:v>
                </c:pt>
                <c:pt idx="2">
                  <c:v>Աշխատանքի տեղավորման դեպքում գործատուին միանվագ փոխհատուցման տրամադրում</c:v>
                </c:pt>
                <c:pt idx="3">
                  <c:v>Աշխատանքի տեղավորման դեպքում գործատուին աշխատավարձի մասնակի փոխհատուցման տրամադրում</c:v>
                </c:pt>
                <c:pt idx="4">
                  <c:v>Գործատուներին այցելության ծախսերի փոխհատուցում</c:v>
                </c:pt>
                <c:pt idx="5">
                  <c:v>Փոքր ձեռնարկատիրական գործունեության աջակցության տրամադրում</c:v>
                </c:pt>
                <c:pt idx="6">
                  <c:v>Այլ վայրում աշխատանքի տեղավորման աջակցության տրամադրում</c:v>
                </c:pt>
              </c:strCache>
            </c:strRef>
          </c:cat>
          <c:val>
            <c:numRef>
              <c:f>'[ashxatanqi texavorum 1.xlsx]Sheet2 (2)'!$C$7:$C$13</c:f>
              <c:numCache>
                <c:formatCode>General</c:formatCode>
                <c:ptCount val="7"/>
                <c:pt idx="0">
                  <c:v>1480</c:v>
                </c:pt>
                <c:pt idx="1">
                  <c:v>483</c:v>
                </c:pt>
                <c:pt idx="2">
                  <c:v>732</c:v>
                </c:pt>
                <c:pt idx="3">
                  <c:v>434</c:v>
                </c:pt>
                <c:pt idx="4">
                  <c:v>1537</c:v>
                </c:pt>
                <c:pt idx="5">
                  <c:v>72</c:v>
                </c:pt>
                <c:pt idx="6">
                  <c:v>25</c:v>
                </c:pt>
              </c:numCache>
            </c:numRef>
          </c:val>
        </c:ser>
        <c:ser>
          <c:idx val="1"/>
          <c:order val="1"/>
          <c:tx>
            <c:strRef>
              <c:f>'[ashxatanqi texavorum 1.xlsx]Sheet2 (2)'!$D$6</c:f>
              <c:strCache>
                <c:ptCount val="1"/>
                <c:pt idx="0">
                  <c:v>Ծրագրի ավարտից հետո աշխատանքի տեղավորվածների թիվը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3622378027426009E-2"/>
                  <c:y val="-5.54192498982707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8163170703234706E-2"/>
                  <c:y val="-1.1083849979654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5892774365330369E-2"/>
                  <c:y val="-2.77096249491364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8163170703234623E-2"/>
                  <c:y val="-1.1083849979654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0433567041138963E-2"/>
                  <c:y val="-1.0160078444589788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'[ashxatanqi texavorum 1.xlsx]Sheet2 (2)'!$B$7:$B$13</c:f>
              <c:strCache>
                <c:ptCount val="7"/>
                <c:pt idx="0">
                  <c:v>Մասնագիտական ուսուցման կազմակերպում</c:v>
                </c:pt>
                <c:pt idx="1">
                  <c:v>Աշխատանքային փորձ ձեռք բերելու համար աջակցության տրամադրում</c:v>
                </c:pt>
                <c:pt idx="2">
                  <c:v>Աշխատանքի տեղավորման դեպքում գործատուին միանվագ փոխհատուցման տրամադրում</c:v>
                </c:pt>
                <c:pt idx="3">
                  <c:v>Աշխատանքի տեղավորման դեպքում գործատուին աշխատավարձի մասնակի փոխհատուցման տրամադրում</c:v>
                </c:pt>
                <c:pt idx="4">
                  <c:v>Գործատուներին այցելության ծախսերի փոխհատուցում</c:v>
                </c:pt>
                <c:pt idx="5">
                  <c:v>Փոքր ձեռնարկատիրական գործունեության աջակցության տրամադրում</c:v>
                </c:pt>
                <c:pt idx="6">
                  <c:v>Այլ վայրում աշխատանքի տեղավորման աջակցության տրամադրում</c:v>
                </c:pt>
              </c:strCache>
            </c:strRef>
          </c:cat>
          <c:val>
            <c:numRef>
              <c:f>'[ashxatanqi texavorum 1.xlsx]Sheet2 (2)'!$D$7:$D$13</c:f>
              <c:numCache>
                <c:formatCode>General</c:formatCode>
                <c:ptCount val="7"/>
                <c:pt idx="0">
                  <c:v>552</c:v>
                </c:pt>
                <c:pt idx="1">
                  <c:v>263</c:v>
                </c:pt>
                <c:pt idx="2">
                  <c:v>562</c:v>
                </c:pt>
                <c:pt idx="3">
                  <c:v>338</c:v>
                </c:pt>
                <c:pt idx="4">
                  <c:v>516</c:v>
                </c:pt>
                <c:pt idx="5">
                  <c:v>66</c:v>
                </c:pt>
                <c:pt idx="6">
                  <c:v>21</c:v>
                </c:pt>
              </c:numCache>
            </c:numRef>
          </c:val>
        </c:ser>
        <c:ser>
          <c:idx val="2"/>
          <c:order val="2"/>
          <c:tx>
            <c:strRef>
              <c:f>'[ashxatanqi texavorum 1.xlsx]Sheet2 (2)'!$E$6</c:f>
              <c:strCache>
                <c:ptCount val="1"/>
                <c:pt idx="0">
                  <c:v>որից 01.10.2017թ․-ի դրությամբ աշխատողներ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13519816895216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3622378027426029E-2"/>
                  <c:y val="1.1083849979654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0433567041139047E-2"/>
                  <c:y val="2.77096249491353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4974359716947638E-2"/>
                  <c:y val="5.54192498982707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2703963379043384E-2"/>
                  <c:y val="-2.770853401901927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0867134082278093E-2"/>
                      <c:h val="8.644028412183942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'[ashxatanqi texavorum 1.xlsx]Sheet2 (2)'!$B$7:$B$13</c:f>
              <c:strCache>
                <c:ptCount val="7"/>
                <c:pt idx="0">
                  <c:v>Մասնագիտական ուսուցման կազմակերպում</c:v>
                </c:pt>
                <c:pt idx="1">
                  <c:v>Աշխատանքային փորձ ձեռք բերելու համար աջակցության տրամադրում</c:v>
                </c:pt>
                <c:pt idx="2">
                  <c:v>Աշխատանքի տեղավորման դեպքում գործատուին միանվագ փոխհատուցման տրամադրում</c:v>
                </c:pt>
                <c:pt idx="3">
                  <c:v>Աշխատանքի տեղավորման դեպքում գործատուին աշխատավարձի մասնակի փոխհատուցման տրամադրում</c:v>
                </c:pt>
                <c:pt idx="4">
                  <c:v>Գործատուներին այցելության ծախսերի փոխհատուցում</c:v>
                </c:pt>
                <c:pt idx="5">
                  <c:v>Փոքր ձեռնարկատիրական գործունեության աջակցության տրամադրում</c:v>
                </c:pt>
                <c:pt idx="6">
                  <c:v>Այլ վայրում աշխատանքի տեղավորման աջակցության տրամադրում</c:v>
                </c:pt>
              </c:strCache>
            </c:strRef>
          </c:cat>
          <c:val>
            <c:numRef>
              <c:f>'[ashxatanqi texavorum 1.xlsx]Sheet2 (2)'!$E$7:$E$13</c:f>
              <c:numCache>
                <c:formatCode>General</c:formatCode>
                <c:ptCount val="7"/>
                <c:pt idx="0">
                  <c:v>398</c:v>
                </c:pt>
                <c:pt idx="1">
                  <c:v>125</c:v>
                </c:pt>
                <c:pt idx="2">
                  <c:v>454</c:v>
                </c:pt>
                <c:pt idx="3">
                  <c:v>325</c:v>
                </c:pt>
                <c:pt idx="4">
                  <c:v>164</c:v>
                </c:pt>
                <c:pt idx="5">
                  <c:v>65</c:v>
                </c:pt>
                <c:pt idx="6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7928160"/>
        <c:axId val="217928720"/>
        <c:axId val="0"/>
      </c:bar3DChart>
      <c:catAx>
        <c:axId val="217928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7928720"/>
        <c:crosses val="autoZero"/>
        <c:auto val="1"/>
        <c:lblAlgn val="ctr"/>
        <c:lblOffset val="100"/>
        <c:noMultiLvlLbl val="0"/>
      </c:catAx>
      <c:valAx>
        <c:axId val="217928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7928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Ծրագրի</a:t>
            </a:r>
            <a:r>
              <a:rPr lang="en-US" baseline="0"/>
              <a:t> շահառուների թիվը՝ ըստ տարիների</a:t>
            </a:r>
            <a:endParaRPr lang="en-US"/>
          </a:p>
        </c:rich>
      </c:tx>
      <c:layout>
        <c:manualLayout>
          <c:xMode val="edge"/>
          <c:yMode val="edge"/>
          <c:x val="0.10104582111058293"/>
          <c:y val="1.7605633802816902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Sheet2!$A$8</c:f>
              <c:strCache>
                <c:ptCount val="1"/>
                <c:pt idx="0">
                  <c:v>Փաստացի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Sheet2!$D$7:$G$7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Sheet2!$D$8:$G$8</c:f>
              <c:numCache>
                <c:formatCode>General</c:formatCode>
                <c:ptCount val="4"/>
                <c:pt idx="0">
                  <c:v>583</c:v>
                </c:pt>
                <c:pt idx="1">
                  <c:v>751</c:v>
                </c:pt>
                <c:pt idx="2">
                  <c:v>706</c:v>
                </c:pt>
              </c:numCache>
            </c:numRef>
          </c:val>
        </c:ser>
        <c:ser>
          <c:idx val="1"/>
          <c:order val="1"/>
          <c:tx>
            <c:strRef>
              <c:f>Sheet2!$A$9</c:f>
              <c:strCache>
                <c:ptCount val="1"/>
                <c:pt idx="0">
                  <c:v>Պլանավորված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Sheet2!$D$7:$G$7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Sheet2!$D$9:$G$9</c:f>
              <c:numCache>
                <c:formatCode>General</c:formatCode>
                <c:ptCount val="4"/>
                <c:pt idx="0">
                  <c:v>500</c:v>
                </c:pt>
                <c:pt idx="1">
                  <c:v>732</c:v>
                </c:pt>
                <c:pt idx="2">
                  <c:v>4500</c:v>
                </c:pt>
                <c:pt idx="3">
                  <c:v>5000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20682448"/>
        <c:axId val="220683008"/>
      </c:barChart>
      <c:catAx>
        <c:axId val="220682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20683008"/>
        <c:crosses val="autoZero"/>
        <c:auto val="1"/>
        <c:lblAlgn val="ctr"/>
        <c:lblOffset val="100"/>
        <c:noMultiLvlLbl val="0"/>
      </c:catAx>
      <c:valAx>
        <c:axId val="2206830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2068244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7.9390722813065626E-2"/>
          <c:y val="0.30658450704225343"/>
          <c:w val="0.53428772622442378"/>
          <c:h val="6.9632915603859383E-2"/>
        </c:manualLayout>
      </c:layout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Ծրագրի շահառուների թիվը ըստ տարիների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Sheet2!$A$26</c:f>
              <c:strCache>
                <c:ptCount val="1"/>
                <c:pt idx="0">
                  <c:v>Փաստացի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Sheet2!$C$25:$G$25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Sheet2!$C$26:$G$26</c:f>
              <c:numCache>
                <c:formatCode>General</c:formatCode>
                <c:ptCount val="5"/>
                <c:pt idx="0">
                  <c:v>1591</c:v>
                </c:pt>
                <c:pt idx="1">
                  <c:v>977</c:v>
                </c:pt>
                <c:pt idx="2">
                  <c:v>1284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Sheet2!$A$27</c:f>
              <c:strCache>
                <c:ptCount val="1"/>
                <c:pt idx="0">
                  <c:v>Պլանավորված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Sheet2!$C$25:$G$25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Sheet2!$C$27:$G$27</c:f>
              <c:numCache>
                <c:formatCode>General</c:formatCode>
                <c:ptCount val="5"/>
                <c:pt idx="0">
                  <c:v>1590</c:v>
                </c:pt>
                <c:pt idx="1">
                  <c:v>1700</c:v>
                </c:pt>
                <c:pt idx="2">
                  <c:v>1600</c:v>
                </c:pt>
                <c:pt idx="3">
                  <c:v>500</c:v>
                </c:pt>
                <c:pt idx="4">
                  <c:v>800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20685808"/>
        <c:axId val="220686368"/>
      </c:barChart>
      <c:catAx>
        <c:axId val="220685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20686368"/>
        <c:crosses val="autoZero"/>
        <c:auto val="1"/>
        <c:lblAlgn val="ctr"/>
        <c:lblOffset val="100"/>
        <c:noMultiLvlLbl val="0"/>
      </c:catAx>
      <c:valAx>
        <c:axId val="2206863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206858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57144950660587512"/>
          <c:y val="0.22274907140849287"/>
          <c:w val="0.39291866160904787"/>
          <c:h val="5.556505347020009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Ծրագրի շահառուների թիվը ըստ տարիների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Sheet2!$A$26</c:f>
              <c:strCache>
                <c:ptCount val="1"/>
                <c:pt idx="0">
                  <c:v>Փաստացի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Sheet2!$C$25:$G$25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Sheet2!$C$17:$G$17</c:f>
              <c:numCache>
                <c:formatCode>General</c:formatCode>
                <c:ptCount val="5"/>
                <c:pt idx="0">
                  <c:v>349</c:v>
                </c:pt>
                <c:pt idx="1">
                  <c:v>352</c:v>
                </c:pt>
                <c:pt idx="2">
                  <c:v>473</c:v>
                </c:pt>
                <c:pt idx="3">
                  <c:v>273</c:v>
                </c:pt>
              </c:numCache>
            </c:numRef>
          </c:val>
        </c:ser>
        <c:ser>
          <c:idx val="1"/>
          <c:order val="1"/>
          <c:tx>
            <c:strRef>
              <c:f>Sheet2!$A$27</c:f>
              <c:strCache>
                <c:ptCount val="1"/>
                <c:pt idx="0">
                  <c:v>Պլանավորված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Sheet2!$C$25:$G$25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Sheet2!$C$18:$G$18</c:f>
              <c:numCache>
                <c:formatCode>General</c:formatCode>
                <c:ptCount val="5"/>
                <c:pt idx="0">
                  <c:v>350</c:v>
                </c:pt>
                <c:pt idx="1">
                  <c:v>350</c:v>
                </c:pt>
                <c:pt idx="2">
                  <c:v>477</c:v>
                </c:pt>
                <c:pt idx="3">
                  <c:v>1200</c:v>
                </c:pt>
                <c:pt idx="4">
                  <c:v>1500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20689168"/>
        <c:axId val="221893824"/>
      </c:barChart>
      <c:catAx>
        <c:axId val="220689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21893824"/>
        <c:crosses val="autoZero"/>
        <c:auto val="1"/>
        <c:lblAlgn val="ctr"/>
        <c:lblOffset val="100"/>
        <c:noMultiLvlLbl val="0"/>
      </c:catAx>
      <c:valAx>
        <c:axId val="2218938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2068916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588805961307001E-2"/>
          <c:y val="0.34370104072474517"/>
          <c:w val="0.4022292218248476"/>
          <c:h val="5.9439689670324258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7317D-0119-44ED-B5DC-51CFD1AC48E7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F93CD-8B99-4143-8328-7D0CC7520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96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C4EFC-F9F3-4840-BF4E-85AE6DD2053B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CBEAF-9E7E-4DB7-8F7B-FE3BA983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22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CBEAF-9E7E-4DB7-8F7B-FE3BA9838C8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326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CBEAF-9E7E-4DB7-8F7B-FE3BA9838C8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1021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CBEAF-9E7E-4DB7-8F7B-FE3BA9838C8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3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CBEAF-9E7E-4DB7-8F7B-FE3BA9838C8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467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CBEAF-9E7E-4DB7-8F7B-FE3BA9838C8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070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CBEAF-9E7E-4DB7-8F7B-FE3BA9838C8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70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CBEAF-9E7E-4DB7-8F7B-FE3BA9838C8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7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CBEAF-9E7E-4DB7-8F7B-FE3BA9838C8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92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CBEAF-9E7E-4DB7-8F7B-FE3BA9838C8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93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CBEAF-9E7E-4DB7-8F7B-FE3BA9838C8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52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CBEAF-9E7E-4DB7-8F7B-FE3BA9838C8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937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CBEAF-9E7E-4DB7-8F7B-FE3BA9838C8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854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CBEAF-9E7E-4DB7-8F7B-FE3BA9838C8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745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CBEAF-9E7E-4DB7-8F7B-FE3BA9838C8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66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5724" y="612475"/>
            <a:ext cx="10993549" cy="1475013"/>
          </a:xfrm>
        </p:spPr>
        <p:txBody>
          <a:bodyPr>
            <a:noAutofit/>
          </a:bodyPr>
          <a:lstStyle/>
          <a:p>
            <a:r>
              <a:rPr lang="hy-AM" sz="2400" b="1" dirty="0" smtClean="0"/>
              <a:t>Զբաղվածության կարգավորման ամենամյա պետական ծրագրի Մշտադիտարկման ԵՎ Գնահատման  արդյունքների ՈՒ կաՆխատեսումների հիման վրա առաջարկվող </a:t>
            </a:r>
            <a:r>
              <a:rPr lang="en-US" sz="2400" b="1" dirty="0" smtClean="0"/>
              <a:t>` </a:t>
            </a:r>
            <a:r>
              <a:rPr lang="hy-AM" sz="2400" b="1" dirty="0" smtClean="0"/>
              <a:t>ԶԲԱՂՎԱԾՈՒԹՅԱՆ ԿԱՐԳԱՎՈՐՄԱՆ 2018 թվականի Պետական ծրագիրը 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9194" y="2081605"/>
            <a:ext cx="11418805" cy="840423"/>
          </a:xfrm>
        </p:spPr>
        <p:txBody>
          <a:bodyPr>
            <a:noAutofit/>
          </a:bodyPr>
          <a:lstStyle/>
          <a:p>
            <a:pPr marL="406400"/>
            <a:r>
              <a:rPr lang="hy-AM" sz="1800" b="1" dirty="0" smtClean="0"/>
              <a:t>Նոյեմբեր  3, 2017 թ</a:t>
            </a:r>
          </a:p>
          <a:p>
            <a:pPr marL="406400"/>
            <a:r>
              <a:rPr lang="hy-AM" sz="1800" b="1" dirty="0" smtClean="0"/>
              <a:t>սոնա </a:t>
            </a:r>
            <a:r>
              <a:rPr lang="en-US" sz="1800" b="1" dirty="0" smtClean="0"/>
              <a:t> </a:t>
            </a:r>
            <a:r>
              <a:rPr lang="hy-AM" sz="1800" b="1" dirty="0" smtClean="0"/>
              <a:t>հարությունյան, </a:t>
            </a:r>
            <a:r>
              <a:rPr lang="en-US" sz="1800" b="1" dirty="0" smtClean="0"/>
              <a:t> </a:t>
            </a:r>
            <a:r>
              <a:rPr lang="hy-AM" sz="1800" b="1" dirty="0" smtClean="0"/>
              <a:t>ՀՀ աշխատանքի </a:t>
            </a:r>
            <a:r>
              <a:rPr lang="en-US" sz="1800" b="1" dirty="0" smtClean="0"/>
              <a:t> </a:t>
            </a:r>
            <a:r>
              <a:rPr lang="hy-AM" sz="1800" b="1" dirty="0" smtClean="0"/>
              <a:t>ԵՎ սոցիալական հարցերի նախարարի տեղակալ</a:t>
            </a:r>
          </a:p>
          <a:p>
            <a:endParaRPr lang="hy-AM" sz="1800" dirty="0">
              <a:solidFill>
                <a:schemeClr val="bg1"/>
              </a:solidFill>
            </a:endParaRPr>
          </a:p>
          <a:p>
            <a:endParaRPr lang="hy-AM" sz="1800" dirty="0" smtClean="0">
              <a:solidFill>
                <a:schemeClr val="bg1"/>
              </a:solidFill>
            </a:endParaRPr>
          </a:p>
          <a:p>
            <a:endParaRPr lang="hy-AM" sz="1800" dirty="0">
              <a:solidFill>
                <a:schemeClr val="bg1"/>
              </a:solidFill>
            </a:endParaRPr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5724" y="3071177"/>
            <a:ext cx="2729030" cy="20382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71554" y="4464636"/>
            <a:ext cx="3300143" cy="18652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71697" y="3071177"/>
            <a:ext cx="2767937" cy="20759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97527" y="4710598"/>
            <a:ext cx="2864979" cy="16193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30913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b="1" dirty="0" smtClean="0"/>
              <a:t>ՄԳ Արդյունքներով  ձեվավորված Առաջարկություններ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80693"/>
            <a:ext cx="11029615" cy="4505117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hy-AM" dirty="0">
                <a:latin typeface="Sylfaen" panose="010A0502050306030303" pitchFamily="18" charset="0"/>
              </a:rPr>
              <a:t>Զբաղվածության ամենամյա ծրագրում ներառված բոլոր ծրագրերը, բացառությամբ մեկի, կարելի է </a:t>
            </a:r>
            <a:r>
              <a:rPr lang="hy-AM" b="1" dirty="0">
                <a:latin typeface="Sylfaen" panose="010A0502050306030303" pitchFamily="18" charset="0"/>
              </a:rPr>
              <a:t>գնահատել դրական, և ներառել 2018 թվականի ամենամյա ծրագրում</a:t>
            </a:r>
            <a:r>
              <a:rPr lang="hy-AM" dirty="0">
                <a:latin typeface="Sylfaen" panose="010A0502050306030303" pitchFamily="18" charset="0"/>
              </a:rPr>
              <a:t>, սակայն  համապատասխան փոփոխություններ և լրամշակումներ կատարելուց հետո</a:t>
            </a:r>
            <a:r>
              <a:rPr lang="hy-AM" dirty="0" smtClean="0">
                <a:latin typeface="Sylfaen" panose="010A0502050306030303" pitchFamily="18" charset="0"/>
              </a:rPr>
              <a:t>։</a:t>
            </a:r>
          </a:p>
          <a:p>
            <a:pPr marL="342900" lvl="0" indent="-342900">
              <a:buFont typeface="+mj-lt"/>
              <a:buAutoNum type="arabicPeriod"/>
            </a:pPr>
            <a:r>
              <a:rPr lang="hy-AM" b="1" dirty="0" smtClean="0">
                <a:latin typeface="Sylfaen" panose="010A0502050306030303" pitchFamily="18" charset="0"/>
              </a:rPr>
              <a:t>Վերանայել ծրագրերի չափորոշիչները</a:t>
            </a:r>
            <a:r>
              <a:rPr lang="hy-AM" dirty="0" smtClean="0">
                <a:latin typeface="Sylfaen" panose="010A0502050306030303" pitchFamily="18" charset="0"/>
              </a:rPr>
              <a:t>, հիմնական շեշտը դնելով Ընտանիքների կենսամակարդակի բարձրացմանն ուղղված ծրագրում ներառված ընտանիքներում աշխատունակ տարիքի անդամների զբաղվածության խթանմանը;</a:t>
            </a:r>
          </a:p>
          <a:p>
            <a:pPr marL="342900" lvl="0" indent="-342900">
              <a:buFont typeface="+mj-lt"/>
              <a:buAutoNum type="arabicPeriod"/>
            </a:pPr>
            <a:r>
              <a:rPr lang="hy-AM" dirty="0" smtClean="0">
                <a:latin typeface="Sylfaen" panose="010A0502050306030303" pitchFamily="18" charset="0"/>
              </a:rPr>
              <a:t>Բարելավել ծրագրերի իրականացման վարչարարությունը, շեշտադրելով նաև միջգերատեսչական համագործակցության հզորացումը համայնքներում, սոցիալական ցանցի ակտիվացումը։    </a:t>
            </a:r>
          </a:p>
          <a:p>
            <a:pPr marL="342900" lvl="0" indent="-342900">
              <a:buFont typeface="+mj-lt"/>
              <a:buAutoNum type="arabicPeriod"/>
            </a:pPr>
            <a:r>
              <a:rPr lang="hy-AM" dirty="0" smtClean="0">
                <a:latin typeface="Sylfaen" panose="010A0502050306030303" pitchFamily="18" charset="0"/>
              </a:rPr>
              <a:t>Զբաղվածության </a:t>
            </a:r>
            <a:r>
              <a:rPr lang="hy-AM" dirty="0">
                <a:latin typeface="Sylfaen" panose="010A0502050306030303" pitchFamily="18" charset="0"/>
              </a:rPr>
              <a:t>ամենամյա ծրագրի</a:t>
            </a:r>
            <a:r>
              <a:rPr lang="hy-AM" b="1" dirty="0">
                <a:latin typeface="Sylfaen" panose="010A0502050306030303" pitchFamily="18" charset="0"/>
              </a:rPr>
              <a:t> ցուցանիշների ցանկում </a:t>
            </a:r>
            <a:r>
              <a:rPr lang="hy-AM" b="1" dirty="0" smtClean="0">
                <a:latin typeface="Sylfaen" panose="010A0502050306030303" pitchFamily="18" charset="0"/>
              </a:rPr>
              <a:t>ներառել </a:t>
            </a:r>
            <a:r>
              <a:rPr lang="hy-AM" b="1" dirty="0">
                <a:latin typeface="Sylfaen" panose="010A0502050306030303" pitchFamily="18" charset="0"/>
              </a:rPr>
              <a:t>ակտիվ ծրագրերի իրականացումը գնահատող ցուցանիշները.  </a:t>
            </a:r>
            <a:r>
              <a:rPr lang="hy-AM" dirty="0">
                <a:latin typeface="Sylfaen" panose="010A0502050306030303" pitchFamily="18" charset="0"/>
              </a:rPr>
              <a:t>օրինակ մասնագիտական ուսուցում անցածների, ձեռնարկատիրական գործունեությամբ աջակցություն ստացածների կամ սեզոնային ու վարձատրվաող հասարակական աշխատանքով ապահովված անձանց մասով։ </a:t>
            </a:r>
            <a:r>
              <a:rPr lang="en-US" dirty="0" smtClean="0">
                <a:latin typeface="Sylfaen" panose="010A0502050306030303" pitchFamily="18" charset="0"/>
              </a:rPr>
              <a:t> - </a:t>
            </a:r>
            <a:r>
              <a:rPr lang="hy-AM" b="1" u="sng" dirty="0" smtClean="0">
                <a:latin typeface="Sylfaen" panose="010A0502050306030303" pitchFamily="18" charset="0"/>
              </a:rPr>
              <a:t>Անհրաժեշտ </a:t>
            </a:r>
            <a:r>
              <a:rPr lang="hy-AM" b="1" u="sng" dirty="0">
                <a:latin typeface="Sylfaen" panose="010A0502050306030303" pitchFamily="18" charset="0"/>
              </a:rPr>
              <a:t>է ամենամյա ծրագրի գնահատման ցուցանիշները համապատասխանեցնել իրականացվող ծրագրերի արդյունքային ցուցանիշներին</a:t>
            </a:r>
            <a:r>
              <a:rPr lang="hy-AM" dirty="0">
                <a:latin typeface="Sylfaen" panose="010A0502050306030303" pitchFamily="18" charset="0"/>
              </a:rPr>
              <a:t>։ </a:t>
            </a:r>
            <a:endParaRPr lang="hy-AM" dirty="0" smtClean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37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b="1" dirty="0"/>
              <a:t>ՄԳ Արդյունքներով  ձեվավորված Առաջարկություններ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1910673"/>
            <a:ext cx="11029615" cy="481186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hy-AM" sz="2000" dirty="0">
                <a:latin typeface="Sylfaen" panose="010A0502050306030303" pitchFamily="18" charset="0"/>
              </a:rPr>
              <a:t>Զբաղվածության ակտիվ ծրագրերի արդյունավետության գնահատման տեսանկյունից կարևոր է ծրագրերի ինչպես դիզայնը, այնպես էլ </a:t>
            </a:r>
            <a:r>
              <a:rPr lang="hy-AM" sz="2000" b="1" dirty="0">
                <a:latin typeface="Sylfaen" panose="010A0502050306030303" pitchFamily="18" charset="0"/>
              </a:rPr>
              <a:t>օպտիմալ ծավալը.</a:t>
            </a:r>
            <a:r>
              <a:rPr lang="hy-AM" sz="2000" dirty="0">
                <a:latin typeface="Sylfaen" panose="010A0502050306030303" pitchFamily="18" charset="0"/>
              </a:rPr>
              <a:t> իրականացվող ծրագրերի նպատակային թիրախավորումը կարող է էապես բարելավել ծրագրերի իրականացման արդյունավետությունն ու դրական ազդեցությունը, եթե այն զուգակցվում է </a:t>
            </a:r>
            <a:r>
              <a:rPr lang="hy-AM" sz="2000" b="1" dirty="0">
                <a:latin typeface="Sylfaen" panose="010A0502050306030303" pitchFamily="18" charset="0"/>
              </a:rPr>
              <a:t>աշխատուժի պահանջարկի և առաջարկի իրական վիճակի համակողմանի վերլուծության և գնահատման հիման վրա </a:t>
            </a:r>
            <a:r>
              <a:rPr lang="hy-AM" sz="2000" dirty="0">
                <a:latin typeface="Sylfaen" panose="010A0502050306030303" pitchFamily="18" charset="0"/>
              </a:rPr>
              <a:t>սահմանված, </a:t>
            </a:r>
            <a:r>
              <a:rPr lang="hy-AM" sz="2000" b="1" dirty="0">
                <a:latin typeface="Sylfaen" panose="010A0502050306030303" pitchFamily="18" charset="0"/>
              </a:rPr>
              <a:t>ինչպես նաև նախորդ տարիների դինամիկային համապատասխան  ծավալները հաշվի </a:t>
            </a:r>
            <a:r>
              <a:rPr lang="hy-AM" sz="2000" b="1" dirty="0" smtClean="0">
                <a:latin typeface="Sylfaen" panose="010A0502050306030303" pitchFamily="18" charset="0"/>
              </a:rPr>
              <a:t>առնելով</a:t>
            </a:r>
            <a:endParaRPr lang="hy-AM" sz="2000" dirty="0" smtClean="0">
              <a:latin typeface="Sylfaen" panose="010A0502050306030303" pitchFamily="18" charset="0"/>
            </a:endParaRPr>
          </a:p>
          <a:p>
            <a:pPr marL="457200" lvl="0" indent="-457200">
              <a:buFont typeface="+mj-lt"/>
              <a:buAutoNum type="arabicPeriod" startAt="4"/>
            </a:pPr>
            <a:r>
              <a:rPr lang="hy-AM" sz="2000" dirty="0" smtClean="0">
                <a:latin typeface="Sylfaen" panose="010A0502050306030303" pitchFamily="18" charset="0"/>
              </a:rPr>
              <a:t>Վերանայել </a:t>
            </a:r>
            <a:r>
              <a:rPr lang="hy-AM" sz="2000" b="1" dirty="0" smtClean="0">
                <a:latin typeface="Sylfaen" panose="010A0502050306030303" pitchFamily="18" charset="0"/>
              </a:rPr>
              <a:t>զբաղվածության </a:t>
            </a:r>
            <a:r>
              <a:rPr lang="hy-AM" sz="2000" b="1" dirty="0">
                <a:latin typeface="Sylfaen" panose="010A0502050306030303" pitchFamily="18" charset="0"/>
              </a:rPr>
              <a:t>ծրագրերի կայուն զբաղվածության գործակցի սահմանումը</a:t>
            </a:r>
            <a:r>
              <a:rPr lang="hy-AM" sz="2000" dirty="0">
                <a:latin typeface="Sylfaen" panose="010A0502050306030303" pitchFamily="18" charset="0"/>
              </a:rPr>
              <a:t>. </a:t>
            </a:r>
            <a:endParaRPr lang="en-US" sz="2000" dirty="0" smtClean="0">
              <a:latin typeface="Sylfaen" panose="010A0502050306030303" pitchFamily="18" charset="0"/>
            </a:endParaRPr>
          </a:p>
          <a:p>
            <a:pPr lvl="1"/>
            <a:r>
              <a:rPr lang="hy-AM" sz="1800" dirty="0" smtClean="0">
                <a:latin typeface="Sylfaen" panose="010A0502050306030303" pitchFamily="18" charset="0"/>
              </a:rPr>
              <a:t>պետք </a:t>
            </a:r>
            <a:r>
              <a:rPr lang="hy-AM" sz="1800" dirty="0">
                <a:latin typeface="Sylfaen" panose="010A0502050306030303" pitchFamily="18" charset="0"/>
              </a:rPr>
              <a:t>է հաշվի առնվի, որ կայուն զբաղվածությունը գնահատվում է </a:t>
            </a:r>
            <a:r>
              <a:rPr lang="hy-AM" sz="1800" b="1" dirty="0">
                <a:latin typeface="Sylfaen" panose="010A0502050306030303" pitchFamily="18" charset="0"/>
              </a:rPr>
              <a:t>տնտեսական տարին ավարտվելուց հետո մեկից երկու տարվա ընթացքում</a:t>
            </a:r>
            <a:r>
              <a:rPr lang="hy-AM" sz="1800" dirty="0">
                <a:latin typeface="Sylfaen" panose="010A0502050306030303" pitchFamily="18" charset="0"/>
              </a:rPr>
              <a:t>, իսկ աշխատանքի տեղավորածներ լինում են տարվա բոլոր ամիսներին, հետևաբար օրացույցային տարվա կրտվածքով ԿԶԳ հաշվարկելիս այս նրբությունը հաշվի չի առնվում, և գնահատվում է տվյալ տարում աշխատանքի տեղավորվածների և տարվա վերջում դեռ աշխատողների հաշվարկով։  </a:t>
            </a:r>
            <a:endParaRPr lang="en-US" sz="1800" dirty="0" smtClean="0">
              <a:latin typeface="Sylfaen" panose="010A0502050306030303" pitchFamily="18" charset="0"/>
            </a:endParaRPr>
          </a:p>
          <a:p>
            <a:pPr lvl="1"/>
            <a:r>
              <a:rPr lang="hy-AM" sz="1800" dirty="0" smtClean="0">
                <a:latin typeface="Sylfaen" panose="010A0502050306030303" pitchFamily="18" charset="0"/>
              </a:rPr>
              <a:t>Ըստ </a:t>
            </a:r>
            <a:r>
              <a:rPr lang="hy-AM" sz="1800" dirty="0">
                <a:latin typeface="Sylfaen" panose="010A0502050306030303" pitchFamily="18" charset="0"/>
              </a:rPr>
              <a:t>էության այս մոտեցումը ցուցանիշը դարձնում է </a:t>
            </a:r>
            <a:r>
              <a:rPr lang="hy-AM" sz="1800" dirty="0" smtClean="0">
                <a:latin typeface="Sylfaen" panose="010A0502050306030303" pitchFamily="18" charset="0"/>
              </a:rPr>
              <a:t>անօգտակար</a:t>
            </a:r>
            <a:r>
              <a:rPr lang="en-US" sz="1800" dirty="0" smtClean="0">
                <a:latin typeface="Sylfaen" panose="010A0502050306030303" pitchFamily="18" charset="0"/>
              </a:rPr>
              <a:t>`</a:t>
            </a:r>
            <a:r>
              <a:rPr lang="hy-AM" sz="1800" dirty="0" smtClean="0">
                <a:latin typeface="Sylfaen" panose="010A0502050306030303" pitchFamily="18" charset="0"/>
              </a:rPr>
              <a:t> </a:t>
            </a:r>
            <a:r>
              <a:rPr lang="hy-AM" sz="1800" dirty="0">
                <a:latin typeface="Sylfaen" panose="010A0502050306030303" pitchFamily="18" charset="0"/>
              </a:rPr>
              <a:t>տվյալ տարվա համար ծրագրի արդյունավետությունը գնահատելու տեսանկյունից։ Հետևաբար </a:t>
            </a:r>
            <a:r>
              <a:rPr lang="hy-AM" sz="1800" b="1" dirty="0">
                <a:latin typeface="Sylfaen" panose="010A0502050306030303" pitchFamily="18" charset="0"/>
              </a:rPr>
              <a:t>անհրաժշտ է նախատեսել տարվա կտրվածքով համապատասխան ցուցանիշ, որը կբնութագրի շահառուների աշխատանքի տեղավորման արդյունավետությունը հենց տվյալ տարում</a:t>
            </a:r>
            <a:endParaRPr lang="en-US" sz="1800" b="1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47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b="1" dirty="0"/>
              <a:t>ՄԳ Արդյունքներով  ձեվավորված Առաջարկություններ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25664"/>
            <a:ext cx="11029615" cy="4235294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 startAt="5"/>
            </a:pPr>
            <a:r>
              <a:rPr lang="hy-AM" sz="2000" dirty="0" smtClean="0">
                <a:latin typeface="Sylfaen" panose="010A0502050306030303" pitchFamily="18" charset="0"/>
              </a:rPr>
              <a:t>Ներդնել </a:t>
            </a:r>
            <a:r>
              <a:rPr lang="hy-AM" sz="2000" dirty="0">
                <a:latin typeface="Sylfaen" panose="010A0502050306030303" pitchFamily="18" charset="0"/>
              </a:rPr>
              <a:t>ծրագրի կառավարման նոր մեխանիզմներ, որոնց հիմքում պետք է լինեն ԶՊԳ-ին   ծրագրերի համար նախատեսված </a:t>
            </a:r>
            <a:r>
              <a:rPr lang="hy-AM" sz="2000" b="1" dirty="0">
                <a:latin typeface="Sylfaen" panose="010A0502050306030303" pitchFamily="18" charset="0"/>
              </a:rPr>
              <a:t>ֆինանսական միջոցների վերաբաշխման լիազորությունների տրամադրում</a:t>
            </a:r>
            <a:r>
              <a:rPr lang="hy-AM" sz="2000" dirty="0">
                <a:latin typeface="Sylfaen" panose="010A0502050306030303" pitchFamily="18" charset="0"/>
              </a:rPr>
              <a:t>՝ կախված զբաղվածության առանձին ծրագրերի ընթացքից և իրականանցվող ընթացիկ մոնիթորինգի արդյունքներից: </a:t>
            </a:r>
          </a:p>
          <a:p>
            <a:pPr marL="342900" lvl="0" indent="-342900">
              <a:buFont typeface="+mj-lt"/>
              <a:buAutoNum type="arabicPeriod" startAt="5"/>
            </a:pPr>
            <a:r>
              <a:rPr lang="hy-AM" sz="2000" dirty="0" smtClean="0">
                <a:latin typeface="Sylfaen" panose="010A0502050306030303" pitchFamily="18" charset="0"/>
              </a:rPr>
              <a:t>Ծրագրերի </a:t>
            </a:r>
            <a:r>
              <a:rPr lang="hy-AM" sz="2000" dirty="0">
                <a:latin typeface="Sylfaen" panose="010A0502050306030303" pitchFamily="18" charset="0"/>
              </a:rPr>
              <a:t>համար նախատեսել </a:t>
            </a:r>
            <a:r>
              <a:rPr lang="hy-AM" sz="2000" b="1" dirty="0">
                <a:latin typeface="Sylfaen" panose="010A0502050306030303" pitchFamily="18" charset="0"/>
              </a:rPr>
              <a:t>վարչարարության հետագա պարզեցում</a:t>
            </a:r>
            <a:r>
              <a:rPr lang="hy-AM" sz="2000" dirty="0">
                <a:latin typeface="Sylfaen" panose="010A0502050306030303" pitchFamily="18" charset="0"/>
              </a:rPr>
              <a:t>, կապված գումարների հետ վերադարձման գործընթացի հետ, մասնավորապես նախատեսել այդ ծրագրերում </a:t>
            </a:r>
            <a:r>
              <a:rPr lang="hy-AM" sz="2000" u="sng" dirty="0">
                <a:latin typeface="Sylfaen" panose="010A0502050306030303" pitchFamily="18" charset="0"/>
              </a:rPr>
              <a:t>ֆորսմաժորային պայմաններ</a:t>
            </a:r>
            <a:r>
              <a:rPr lang="hy-AM" sz="2000" dirty="0">
                <a:latin typeface="Sylfaen" panose="010A0502050306030303" pitchFamily="18" charset="0"/>
              </a:rPr>
              <a:t>, որոնց դեպքում հետ վերադարձման ենթակա գումարները կարող են զրոյացվել կամ նվազեցվել:</a:t>
            </a:r>
          </a:p>
          <a:p>
            <a:pPr marL="342900" lvl="0" indent="-342900">
              <a:buFont typeface="+mj-lt"/>
              <a:buAutoNum type="arabicPeriod" startAt="5"/>
            </a:pPr>
            <a:r>
              <a:rPr lang="hy-AM" sz="2000" dirty="0" smtClean="0">
                <a:latin typeface="Sylfaen" panose="010A0502050306030303" pitchFamily="18" charset="0"/>
              </a:rPr>
              <a:t>Ծրագրերի </a:t>
            </a:r>
            <a:r>
              <a:rPr lang="hy-AM" sz="2000" dirty="0">
                <a:latin typeface="Sylfaen" panose="010A0502050306030303" pitchFamily="18" charset="0"/>
              </a:rPr>
              <a:t>պլանավորման ժամանակ հաշվի առնել </a:t>
            </a:r>
            <a:r>
              <a:rPr lang="hy-AM" sz="2000" b="1" dirty="0">
                <a:latin typeface="Sylfaen" panose="010A0502050306030303" pitchFamily="18" charset="0"/>
              </a:rPr>
              <a:t>նախորդ տարիների միտումները </a:t>
            </a:r>
            <a:r>
              <a:rPr lang="hy-AM" sz="2000" dirty="0">
                <a:latin typeface="Sylfaen" panose="010A0502050306030303" pitchFamily="18" charset="0"/>
              </a:rPr>
              <a:t>և սահմանել ծրագրերի օպտիմալ ծածկույթ և թիրախային ցուցանիշներ՝ առավել իրատեսական հենքի վրա։</a:t>
            </a:r>
          </a:p>
        </p:txBody>
      </p:sp>
    </p:spTree>
    <p:extLst>
      <p:ext uri="{BB962C8B-B14F-4D97-AF65-F5344CB8AC3E}">
        <p14:creationId xmlns:p14="http://schemas.microsoft.com/office/powerpoint/2010/main" val="288602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1191" y="1761068"/>
            <a:ext cx="11029615" cy="2543284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b="1" dirty="0" err="1" smtClean="0"/>
              <a:t>Զբաղվածության</a:t>
            </a:r>
            <a:r>
              <a:rPr lang="en-US" b="1" dirty="0" smtClean="0"/>
              <a:t> </a:t>
            </a:r>
            <a:r>
              <a:rPr lang="en-US" b="1" dirty="0" err="1"/>
              <a:t>կարգավորման</a:t>
            </a:r>
            <a:r>
              <a:rPr lang="en-US" b="1" dirty="0"/>
              <a:t> 2018 </a:t>
            </a:r>
            <a:r>
              <a:rPr lang="en-US" b="1" dirty="0" err="1"/>
              <a:t>թվականի</a:t>
            </a:r>
            <a:r>
              <a:rPr lang="en-US" b="1" dirty="0"/>
              <a:t> </a:t>
            </a:r>
            <a:r>
              <a:rPr lang="en-US" b="1" dirty="0" err="1"/>
              <a:t>պետական</a:t>
            </a:r>
            <a:r>
              <a:rPr lang="en-US" b="1" dirty="0"/>
              <a:t> </a:t>
            </a:r>
            <a:r>
              <a:rPr lang="en-US" b="1" dirty="0" err="1" smtClean="0"/>
              <a:t>ծրագր</a:t>
            </a:r>
            <a:r>
              <a:rPr lang="hy-AM" b="1" dirty="0" smtClean="0"/>
              <a:t>ի՝</a:t>
            </a:r>
            <a:r>
              <a:rPr lang="en-US" b="1" dirty="0" smtClean="0"/>
              <a:t> ՀՀ  </a:t>
            </a:r>
            <a:r>
              <a:rPr lang="en-US" b="1" dirty="0"/>
              <a:t>ԱՍՀ </a:t>
            </a:r>
            <a:r>
              <a:rPr lang="en-US" b="1" dirty="0" err="1"/>
              <a:t>նախարարության</a:t>
            </a:r>
            <a:r>
              <a:rPr lang="en-US" b="1" dirty="0"/>
              <a:t> </a:t>
            </a:r>
            <a:r>
              <a:rPr lang="en-US" b="1" dirty="0" err="1"/>
              <a:t>կողմից</a:t>
            </a:r>
            <a:r>
              <a:rPr lang="en-US" b="1" dirty="0"/>
              <a:t> </a:t>
            </a:r>
            <a:r>
              <a:rPr lang="hy-AM" b="1" dirty="0" smtClean="0"/>
              <a:t>Կառավարություն և Ազգային ժՈղով ներկայացված Տարբերակ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22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Ներկայացված տարբերակ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6176069"/>
              </p:ext>
            </p:extLst>
          </p:nvPr>
        </p:nvGraphicFramePr>
        <p:xfrm>
          <a:off x="581025" y="1893358"/>
          <a:ext cx="11029950" cy="48037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824442"/>
                <a:gridCol w="4436533"/>
                <a:gridCol w="1761067"/>
                <a:gridCol w="1659466"/>
                <a:gridCol w="829734"/>
                <a:gridCol w="1518708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200" b="1" u="none" strike="noStrike" dirty="0">
                          <a:effectLst/>
                        </a:rPr>
                        <a:t>Հ/Հ</a:t>
                      </a:r>
                      <a:endParaRPr lang="hy-AM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200" b="1" u="none" strike="noStrike" dirty="0">
                          <a:effectLst/>
                        </a:rPr>
                        <a:t>Ծրագրի անվանումը</a:t>
                      </a:r>
                      <a:endParaRPr lang="hy-AM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200" b="1" u="none" strike="noStrike" dirty="0">
                          <a:effectLst/>
                        </a:rPr>
                        <a:t>Պլանավորված բյուջեն          </a:t>
                      </a:r>
                      <a:endParaRPr lang="hy-AM" sz="12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hy-AM" sz="1200" b="1" u="none" strike="noStrike" dirty="0" smtClean="0">
                          <a:effectLst/>
                        </a:rPr>
                        <a:t> </a:t>
                      </a:r>
                      <a:r>
                        <a:rPr lang="hy-AM" sz="1200" b="1" u="none" strike="noStrike" dirty="0">
                          <a:effectLst/>
                        </a:rPr>
                        <a:t>(հազար դրամ)</a:t>
                      </a:r>
                      <a:endParaRPr lang="hy-AM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200" b="1" u="none" strike="noStrike" dirty="0">
                          <a:effectLst/>
                        </a:rPr>
                        <a:t>Պլանավորված շահառուների թիվը                (մարդ)</a:t>
                      </a:r>
                      <a:endParaRPr lang="hy-AM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200" b="1" u="none" strike="noStrike" dirty="0">
                          <a:effectLst/>
                        </a:rPr>
                        <a:t>ԿԶԳ        (%)</a:t>
                      </a:r>
                      <a:endParaRPr lang="hy-AM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200" b="1" u="none" strike="noStrike" dirty="0" smtClean="0">
                          <a:effectLst/>
                        </a:rPr>
                        <a:t>Դիտողություններ</a:t>
                      </a:r>
                      <a:endParaRPr lang="hy-AM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 smtClean="0">
                          <a:effectLst/>
                        </a:rPr>
                        <a:t>Ծրագիր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y-AM" sz="1200" u="none" strike="noStrike" dirty="0">
                          <a:effectLst/>
                        </a:rPr>
                        <a:t>Աշխատաշուկայում անմրցունակ անձանց աշխատանքային ունակությունների և կարողությունների ձեռքբերման համար միանվագ փոխհատուցում գործատուին</a:t>
                      </a:r>
                      <a:endParaRPr lang="hy-AM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1,000,000.00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5000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 smtClean="0">
                          <a:effectLst/>
                        </a:rPr>
                        <a:t>Ծրագիր</a:t>
                      </a:r>
                      <a:r>
                        <a:rPr lang="en-US" sz="1200" u="none" strike="noStrike" dirty="0" smtClean="0">
                          <a:effectLst/>
                        </a:rPr>
                        <a:t> 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y-AM" sz="1200" u="none" strike="noStrike" dirty="0">
                          <a:effectLst/>
                        </a:rPr>
                        <a:t>Գործազուրկների և աշխատանքից ազատման ռիսկ ունեցող՝ աշխատանք փնտրող անձանց մասնագիտական ուսուցման կազմակերպում</a:t>
                      </a:r>
                      <a:endParaRPr lang="hy-AM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73,000.00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800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 smtClean="0">
                          <a:effectLst/>
                        </a:rPr>
                        <a:t>Ծրագիր</a:t>
                      </a:r>
                      <a:r>
                        <a:rPr lang="en-US" sz="1200" u="none" strike="noStrike" dirty="0" smtClean="0">
                          <a:effectLst/>
                        </a:rPr>
                        <a:t>  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y-AM" sz="1200" u="none" strike="noStrike" dirty="0">
                          <a:effectLst/>
                        </a:rPr>
                        <a:t>Ձեռք բերված մասնագիտությամբ աշխատանքային փորձ ձեռք բերելու համար գործազուրկներին աջակցության տրամադրում</a:t>
                      </a:r>
                      <a:endParaRPr lang="hy-AM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350,563.60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1500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 smtClean="0">
                          <a:effectLst/>
                        </a:rPr>
                        <a:t>Ծրագիր</a:t>
                      </a:r>
                      <a:r>
                        <a:rPr lang="en-US" sz="1200" u="none" strike="noStrike" dirty="0" smtClean="0">
                          <a:effectLst/>
                        </a:rPr>
                        <a:t> 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y-AM" sz="1200" u="none" strike="noStrike" dirty="0">
                          <a:effectLst/>
                        </a:rPr>
                        <a:t>Աշխատանքի տոնավաճառի կազմակերպում</a:t>
                      </a:r>
                      <a:endParaRPr lang="hy-AM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8,400.00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200" u="none" strike="noStrike" dirty="0">
                          <a:effectLst/>
                        </a:rPr>
                        <a:t>12 տոնավաճառ</a:t>
                      </a:r>
                      <a:endParaRPr lang="hy-AM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 smtClean="0">
                          <a:effectLst/>
                        </a:rPr>
                        <a:t>Ծրագիր</a:t>
                      </a:r>
                      <a:r>
                        <a:rPr lang="en-US" sz="1200" u="none" strike="noStrike" dirty="0" smtClean="0">
                          <a:effectLst/>
                        </a:rPr>
                        <a:t> 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y-AM" sz="1200" u="none" strike="noStrike" dirty="0">
                          <a:effectLst/>
                        </a:rPr>
                        <a:t>Գործազուրկին այլ վայրում աշխատանքի տեղավորման աջակցության տրամադրում</a:t>
                      </a:r>
                      <a:endParaRPr lang="hy-AM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11,220.00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y-AM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 smtClean="0">
                          <a:effectLst/>
                        </a:rPr>
                        <a:t>Ծրագիր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y-AM" sz="1200" u="none" strike="noStrike">
                          <a:effectLst/>
                        </a:rPr>
                        <a:t>Աշխատաշուկայում անմրցունակ և մասնագիտություն չունեցող երիտասարդ մայրերի համար գործատուի մոտ մասնագիտական ուսուցման կազմակերպման ծրագիր</a:t>
                      </a:r>
                      <a:endParaRPr lang="hy-AM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73,742.40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 smtClean="0">
                          <a:effectLst/>
                        </a:rPr>
                        <a:t>Նոր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ծրագիր</a:t>
                      </a:r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 smtClean="0">
                          <a:effectLst/>
                        </a:rPr>
                        <a:t>Ծրագիր</a:t>
                      </a:r>
                      <a:r>
                        <a:rPr lang="en-US" sz="1200" u="none" strike="noStrike" dirty="0" smtClean="0">
                          <a:effectLst/>
                        </a:rPr>
                        <a:t> 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y-AM" sz="1200" u="none" strike="noStrike">
                          <a:effectLst/>
                        </a:rPr>
                        <a:t>Երեխա ունեցող մինչև 24 տարեկան գործազուրկ կանանց բարձրագույն մասնագիտական կրթությանը նախապատրաստման աջակցության տրամադրման ծրագիր</a:t>
                      </a:r>
                      <a:endParaRPr lang="hy-AM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29,550.00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Նոր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ծրագիր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 smtClean="0">
                          <a:effectLst/>
                        </a:rPr>
                        <a:t>Ծրագիր</a:t>
                      </a:r>
                      <a:r>
                        <a:rPr lang="en-US" sz="1200" u="none" strike="noStrike" dirty="0" smtClean="0">
                          <a:effectLst/>
                        </a:rPr>
                        <a:t> 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y-AM" sz="1200" u="none" strike="noStrike" dirty="0">
                          <a:effectLst/>
                        </a:rPr>
                        <a:t>Մինչև երեք տարեկան </a:t>
                      </a:r>
                      <a:r>
                        <a:rPr lang="hy-AM" sz="1200" u="none" strike="noStrike" dirty="0" smtClean="0">
                          <a:effectLst/>
                        </a:rPr>
                        <a:t>երեխայի </a:t>
                      </a:r>
                      <a:r>
                        <a:rPr lang="hy-AM" sz="1200" u="none" strike="noStrike" dirty="0">
                          <a:effectLst/>
                        </a:rPr>
                        <a:t>խնամքի արձակուրդում գտնվող անձանց՝ երեխայի մինչև երկու տարին լրանալը աշխատանքի վերադառնալու դեպքում, երեխայի խնամքն աշխատանքին զուգահեռ կազմակերպելու համար փոխհատուցման տրամադրման ծրագիր </a:t>
                      </a:r>
                      <a:endParaRPr lang="hy-AM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121,000.00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 smtClean="0">
                          <a:effectLst/>
                        </a:rPr>
                        <a:t>Նոր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ծրագիր</a:t>
                      </a:r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7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ՆախատեսվԵլ է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4845335"/>
              </p:ext>
            </p:extLst>
          </p:nvPr>
        </p:nvGraphicFramePr>
        <p:xfrm>
          <a:off x="580858" y="1858748"/>
          <a:ext cx="11029950" cy="41391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23642"/>
                <a:gridCol w="3906308"/>
              </a:tblGrid>
              <a:tr h="637872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err="1" smtClean="0"/>
                        <a:t>Առաջարկվող</a:t>
                      </a:r>
                      <a:r>
                        <a:rPr lang="hy-AM" dirty="0" smtClean="0"/>
                        <a:t> </a:t>
                      </a:r>
                      <a:r>
                        <a:rPr lang="en-US" dirty="0" smtClean="0"/>
                        <a:t>8 </a:t>
                      </a:r>
                      <a:r>
                        <a:rPr lang="en-US" dirty="0" err="1" smtClean="0"/>
                        <a:t>միջոցառումներով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նախատեսվող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ֆինանսական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միջոցները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1,667,476.0</a:t>
                      </a:r>
                      <a:r>
                        <a:rPr lang="hy-AM" dirty="0" smtClean="0"/>
                        <a:t> հազար դրամ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005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2"/>
                      </a:pPr>
                      <a:r>
                        <a:rPr lang="en-US" dirty="0" err="1" smtClean="0"/>
                        <a:t>իսկ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ընդհանուր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միջոցները</a:t>
                      </a:r>
                      <a:r>
                        <a:rPr lang="en-US" dirty="0" smtClean="0"/>
                        <a:t>՝ </a:t>
                      </a:r>
                      <a:r>
                        <a:rPr lang="en-US" dirty="0" err="1" smtClean="0"/>
                        <a:t>ներառյալ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կրթաթոշակը</a:t>
                      </a:r>
                      <a:r>
                        <a:rPr lang="en-US" dirty="0" smtClean="0"/>
                        <a:t>, և </a:t>
                      </a:r>
                      <a:r>
                        <a:rPr lang="en-US" dirty="0" err="1" smtClean="0"/>
                        <a:t>մասնագիտական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կողմնորոշման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ծրագիրը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կազմել</a:t>
                      </a:r>
                      <a:r>
                        <a:rPr lang="en-US" dirty="0" smtClean="0"/>
                        <a:t> է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1,763,399.3 </a:t>
                      </a:r>
                      <a:r>
                        <a:rPr lang="en-US" dirty="0" err="1" smtClean="0"/>
                        <a:t>հազար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դրամ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005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3"/>
                      </a:pPr>
                      <a:r>
                        <a:rPr lang="en-US" dirty="0" err="1" smtClean="0"/>
                        <a:t>Առաջարկվող</a:t>
                      </a:r>
                      <a:r>
                        <a:rPr lang="en-US" dirty="0" smtClean="0"/>
                        <a:t> 8 </a:t>
                      </a:r>
                      <a:r>
                        <a:rPr lang="en-US" dirty="0" err="1" smtClean="0"/>
                        <a:t>միջոցառումներում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ընդգրկված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շահառուների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թիվը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7672 </a:t>
                      </a:r>
                      <a:r>
                        <a:rPr lang="en-US" dirty="0" err="1" smtClean="0"/>
                        <a:t>անձ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005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4"/>
                      </a:pPr>
                      <a:r>
                        <a:rPr lang="en-US" dirty="0" err="1" smtClean="0"/>
                        <a:t>Կայուն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զբաղվածության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միջին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ցուցանիշ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57.8%</a:t>
                      </a:r>
                      <a:r>
                        <a:rPr lang="hy-AM" dirty="0" smtClean="0"/>
                        <a:t> կամ </a:t>
                      </a:r>
                      <a:r>
                        <a:rPr lang="en-US" dirty="0" smtClean="0"/>
                        <a:t>5157 </a:t>
                      </a:r>
                      <a:r>
                        <a:rPr lang="en-US" dirty="0" err="1" smtClean="0"/>
                        <a:t>անձի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կայուն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զբաղվածության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ապահովում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596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5"/>
                      </a:pPr>
                      <a:r>
                        <a:rPr lang="en-US" dirty="0" err="1" smtClean="0"/>
                        <a:t>Խորհրդատվություն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ստացածների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թիվը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150</a:t>
                      </a:r>
                      <a:r>
                        <a:rPr lang="hy-AM" dirty="0" smtClean="0"/>
                        <a:t> </a:t>
                      </a:r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84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6"/>
                      </a:pPr>
                      <a:r>
                        <a:rPr lang="en-US" dirty="0" smtClean="0"/>
                        <a:t>ԶՊԳ-</a:t>
                      </a:r>
                      <a:r>
                        <a:rPr lang="en-US" dirty="0" err="1" smtClean="0"/>
                        <a:t>ում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հաշվառվածների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թիվը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r>
                        <a:rPr lang="hy-AM" dirty="0" smtClean="0"/>
                        <a:t> </a:t>
                      </a:r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84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7"/>
                      </a:pPr>
                      <a:r>
                        <a:rPr lang="en-US" dirty="0" err="1" smtClean="0"/>
                        <a:t>Աշխատանքի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տեղավորման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միջնորդություններ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r>
                        <a:rPr lang="hy-AM" dirty="0" smtClean="0"/>
                        <a:t> </a:t>
                      </a:r>
                      <a:r>
                        <a:rPr lang="en-US" dirty="0" smtClean="0"/>
                        <a:t>000 </a:t>
                      </a:r>
                      <a:r>
                        <a:rPr lang="en-US" dirty="0" err="1" smtClean="0"/>
                        <a:t>անձի</a:t>
                      </a:r>
                      <a:r>
                        <a:rPr lang="hy-AM" dirty="0" smtClean="0"/>
                        <a:t> համար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84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8"/>
                      </a:pPr>
                      <a:r>
                        <a:rPr lang="en-US" dirty="0" err="1" smtClean="0"/>
                        <a:t>Հավաքագրված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չկրկնվող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թափուր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աշխատատեղեր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r>
                        <a:rPr lang="hy-AM" dirty="0" smtClean="0"/>
                        <a:t> </a:t>
                      </a:r>
                      <a:r>
                        <a:rPr lang="en-US" dirty="0" smtClean="0"/>
                        <a:t>670 </a:t>
                      </a:r>
                      <a:r>
                        <a:rPr lang="en-US" dirty="0" err="1" smtClean="0"/>
                        <a:t>աշխատատեղ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75353" y="6113124"/>
            <a:ext cx="11034445" cy="5753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y-AM" sz="1400" dirty="0" smtClean="0"/>
              <a:t>1․Նախատեսվող թվով 5000 անձի ուղղորդման միջոցով  և 7672 անձի ծրագրերի միջոցով աշխատանքի տեղավորումը </a:t>
            </a:r>
            <a:r>
              <a:rPr lang="en-US" sz="1400" dirty="0" smtClean="0"/>
              <a:t>(</a:t>
            </a:r>
            <a:r>
              <a:rPr lang="hy-AM" sz="1400" dirty="0" smtClean="0"/>
              <a:t>ընդհանուր 12672 անձի աշխատանքի տեղավորում</a:t>
            </a:r>
            <a:r>
              <a:rPr lang="en-US" sz="1400" dirty="0" smtClean="0"/>
              <a:t>)</a:t>
            </a:r>
            <a:r>
              <a:rPr lang="hy-AM" sz="1400" dirty="0" smtClean="0"/>
              <a:t> իրատեսական չէ, քանի որ նախատեսվում է հավաքագրել 8670 թափուր աշխատատեղ։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4881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Առաջարկվ</a:t>
            </a:r>
            <a:r>
              <a:rPr lang="hy-AM" b="1" dirty="0" smtClean="0"/>
              <a:t>Ած</a:t>
            </a:r>
            <a:r>
              <a:rPr lang="en-US" b="1" dirty="0" smtClean="0"/>
              <a:t> </a:t>
            </a:r>
            <a:r>
              <a:rPr lang="en-US" b="1" dirty="0" err="1"/>
              <a:t>միջոցառումներում</a:t>
            </a:r>
            <a:r>
              <a:rPr lang="en-US" b="1" dirty="0"/>
              <a:t> </a:t>
            </a:r>
            <a:r>
              <a:rPr lang="en-US" b="1" dirty="0" err="1"/>
              <a:t>տեղ</a:t>
            </a:r>
            <a:r>
              <a:rPr lang="en-US" b="1" dirty="0"/>
              <a:t> </a:t>
            </a:r>
            <a:r>
              <a:rPr lang="en-US" b="1" dirty="0" err="1"/>
              <a:t>գտած</a:t>
            </a:r>
            <a:r>
              <a:rPr lang="en-US" b="1" dirty="0"/>
              <a:t> </a:t>
            </a:r>
            <a:r>
              <a:rPr lang="en-US" b="1" dirty="0" err="1"/>
              <a:t>խնդիրները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322" y="1804747"/>
            <a:ext cx="10713341" cy="952171"/>
          </a:xfrm>
        </p:spPr>
        <p:txBody>
          <a:bodyPr/>
          <a:lstStyle/>
          <a:p>
            <a:r>
              <a:rPr lang="hy-AM" b="1" dirty="0"/>
              <a:t>Աշխատաշուկայում անմրցունակ անձանց աշխատանքային ունակությունների և կարողությունների ձեռքբերման համար միանվագ փոխհատուցում գործատուին</a:t>
            </a:r>
            <a:r>
              <a:rPr lang="en-US" b="1" dirty="0"/>
              <a:t>  (</a:t>
            </a:r>
            <a:r>
              <a:rPr lang="en-US" b="1" dirty="0" err="1"/>
              <a:t>ծրագիր</a:t>
            </a:r>
            <a:r>
              <a:rPr lang="en-US" b="1" dirty="0"/>
              <a:t> 1.)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0965152"/>
              </p:ext>
            </p:extLst>
          </p:nvPr>
        </p:nvGraphicFramePr>
        <p:xfrm>
          <a:off x="468257" y="2997199"/>
          <a:ext cx="5130801" cy="360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5711993" y="2668127"/>
            <a:ext cx="5898815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latin typeface="Sylfaen" panose="010A0502050306030303" pitchFamily="18" charset="0"/>
              </a:rPr>
              <a:t>2017 </a:t>
            </a:r>
            <a:r>
              <a:rPr lang="en-US" dirty="0" err="1">
                <a:latin typeface="Sylfaen" panose="010A0502050306030303" pitchFamily="18" charset="0"/>
              </a:rPr>
              <a:t>թվականի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փաստացի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ցուցանիշը</a:t>
            </a:r>
            <a:r>
              <a:rPr lang="en-US" dirty="0">
                <a:latin typeface="Sylfaen" panose="010A0502050306030303" pitchFamily="18" charset="0"/>
              </a:rPr>
              <a:t>  </a:t>
            </a:r>
            <a:r>
              <a:rPr lang="en-US" dirty="0" err="1">
                <a:latin typeface="Sylfaen" panose="010A0502050306030303" pitchFamily="18" charset="0"/>
              </a:rPr>
              <a:t>համապատասխանում</a:t>
            </a:r>
            <a:r>
              <a:rPr lang="en-US" dirty="0">
                <a:latin typeface="Sylfaen" panose="010A0502050306030303" pitchFamily="18" charset="0"/>
              </a:rPr>
              <a:t> է 10.10.2017թ. </a:t>
            </a:r>
            <a:r>
              <a:rPr lang="en-US" dirty="0" err="1">
                <a:latin typeface="Sylfaen" panose="010A0502050306030303" pitchFamily="18" charset="0"/>
              </a:rPr>
              <a:t>դրությանը</a:t>
            </a:r>
            <a:endParaRPr lang="en-US" dirty="0">
              <a:latin typeface="Sylfaen" panose="010A0502050306030303" pitchFamily="18" charset="0"/>
            </a:endParaRP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dirty="0" err="1" smtClean="0">
                <a:latin typeface="Sylfaen" panose="010A0502050306030303" pitchFamily="18" charset="0"/>
              </a:rPr>
              <a:t>Մինչև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տարվա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վերջ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կանխատեսվում</a:t>
            </a:r>
            <a:r>
              <a:rPr lang="en-US" dirty="0">
                <a:latin typeface="Sylfaen" panose="010A0502050306030303" pitchFamily="18" charset="0"/>
              </a:rPr>
              <a:t> է 870 </a:t>
            </a:r>
            <a:r>
              <a:rPr lang="en-US" dirty="0" err="1">
                <a:latin typeface="Sylfaen" panose="010A0502050306030303" pitchFamily="18" charset="0"/>
              </a:rPr>
              <a:t>շահառուի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ներգրավում</a:t>
            </a:r>
            <a:r>
              <a:rPr lang="en-US" dirty="0">
                <a:latin typeface="Sylfaen" panose="010A0502050306030303" pitchFamily="18" charset="0"/>
              </a:rPr>
              <a:t>: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5006" y="4111135"/>
            <a:ext cx="35958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Ծրագրի</a:t>
            </a:r>
            <a:r>
              <a:rPr lang="en-US" b="1" dirty="0"/>
              <a:t> </a:t>
            </a:r>
            <a:r>
              <a:rPr lang="en-US" b="1" dirty="0" err="1"/>
              <a:t>հիմնական</a:t>
            </a:r>
            <a:r>
              <a:rPr lang="en-US" b="1" dirty="0"/>
              <a:t>  </a:t>
            </a:r>
            <a:r>
              <a:rPr lang="en-US" b="1" dirty="0" err="1"/>
              <a:t>ռիսկերը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11993" y="4642934"/>
            <a:ext cx="603974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dirty="0" err="1" smtClean="0">
                <a:latin typeface="Sylfaen" panose="010A0502050306030303" pitchFamily="18" charset="0"/>
              </a:rPr>
              <a:t>Պլանավորման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կտրուկ</a:t>
            </a:r>
            <a:r>
              <a:rPr lang="hy-AM" dirty="0" smtClean="0">
                <a:latin typeface="Sylfaen" panose="010A0502050306030303" pitchFamily="18" charset="0"/>
              </a:rPr>
              <a:t>՝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մոտ</a:t>
            </a:r>
            <a:r>
              <a:rPr lang="en-US" dirty="0">
                <a:latin typeface="Sylfaen" panose="010A0502050306030303" pitchFamily="18" charset="0"/>
              </a:rPr>
              <a:t>  6.5 </a:t>
            </a:r>
            <a:r>
              <a:rPr lang="en-US" dirty="0" err="1">
                <a:latin typeface="Sylfaen" panose="010A0502050306030303" pitchFamily="18" charset="0"/>
              </a:rPr>
              <a:t>անգամ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ավելացում</a:t>
            </a:r>
            <a:r>
              <a:rPr lang="en-US" dirty="0">
                <a:latin typeface="Sylfaen" panose="010A0502050306030303" pitchFamily="18" charset="0"/>
              </a:rPr>
              <a:t> 2016թվականի </a:t>
            </a:r>
            <a:r>
              <a:rPr lang="en-US" dirty="0" err="1">
                <a:latin typeface="Sylfaen" panose="010A0502050306030303" pitchFamily="18" charset="0"/>
              </a:rPr>
              <a:t>համեմատ</a:t>
            </a:r>
            <a:r>
              <a:rPr lang="en-US" dirty="0">
                <a:latin typeface="Sylfaen" panose="010A0502050306030303" pitchFamily="18" charset="0"/>
              </a:rPr>
              <a:t>, </a:t>
            </a:r>
            <a:r>
              <a:rPr lang="en-US" dirty="0" err="1">
                <a:latin typeface="Sylfaen" panose="010A0502050306030303" pitchFamily="18" charset="0"/>
              </a:rPr>
              <a:t>որը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կպահանջի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նաև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համապատասխան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թվով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գործատուների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ներգրավում</a:t>
            </a:r>
            <a:r>
              <a:rPr lang="en-US" dirty="0">
                <a:latin typeface="Sylfaen" panose="010A0502050306030303" pitchFamily="18" charset="0"/>
              </a:rPr>
              <a:t>,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dirty="0" err="1" smtClean="0">
                <a:latin typeface="Sylfaen" panose="010A0502050306030303" pitchFamily="18" charset="0"/>
              </a:rPr>
              <a:t>Ծրագրի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պայմանների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վատացում</a:t>
            </a:r>
            <a:r>
              <a:rPr lang="en-US" dirty="0">
                <a:latin typeface="Sylfaen" panose="010A0502050306030303" pitchFamily="18" charset="0"/>
              </a:rPr>
              <a:t>, </a:t>
            </a:r>
            <a:r>
              <a:rPr lang="en-US" dirty="0" err="1">
                <a:latin typeface="Sylfaen" panose="010A0502050306030303" pitchFamily="18" charset="0"/>
              </a:rPr>
              <a:t>որի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արդյունքում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գործատուները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շահագռգռված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չեն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մասնակցել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ծրագրում</a:t>
            </a:r>
            <a:endParaRPr lang="en-US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35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Առաջարկվ</a:t>
            </a:r>
            <a:r>
              <a:rPr lang="hy-AM" b="1" dirty="0" smtClean="0"/>
              <a:t>Ած</a:t>
            </a:r>
            <a:r>
              <a:rPr lang="en-US" b="1" dirty="0" smtClean="0"/>
              <a:t> </a:t>
            </a:r>
            <a:r>
              <a:rPr lang="en-US" b="1" dirty="0" err="1"/>
              <a:t>միջոցառումներում</a:t>
            </a:r>
            <a:r>
              <a:rPr lang="en-US" b="1" dirty="0"/>
              <a:t> </a:t>
            </a:r>
            <a:r>
              <a:rPr lang="en-US" b="1" dirty="0" err="1"/>
              <a:t>տեղ</a:t>
            </a:r>
            <a:r>
              <a:rPr lang="en-US" b="1" dirty="0"/>
              <a:t> </a:t>
            </a:r>
            <a:r>
              <a:rPr lang="en-US" b="1" dirty="0" err="1"/>
              <a:t>գտած</a:t>
            </a:r>
            <a:r>
              <a:rPr lang="en-US" b="1" dirty="0"/>
              <a:t> </a:t>
            </a:r>
            <a:r>
              <a:rPr lang="en-US" b="1" dirty="0" err="1"/>
              <a:t>խնդիրները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322" y="1804748"/>
            <a:ext cx="10713341" cy="863380"/>
          </a:xfrm>
        </p:spPr>
        <p:txBody>
          <a:bodyPr/>
          <a:lstStyle/>
          <a:p>
            <a:r>
              <a:rPr lang="hy-AM" b="1" dirty="0"/>
              <a:t>Գործազուրկների և աշխատանքից ազատման ռիսկ ունեցող՝ աշխատանք փնտրող անձանց մասնագիտական ուսուցման </a:t>
            </a:r>
            <a:r>
              <a:rPr lang="hy-AM" b="1" dirty="0" smtClean="0"/>
              <a:t>կազմակերպում </a:t>
            </a:r>
            <a:r>
              <a:rPr lang="ru-RU" b="1" dirty="0" smtClean="0"/>
              <a:t>(</a:t>
            </a:r>
            <a:r>
              <a:rPr lang="hy-AM" b="1" dirty="0"/>
              <a:t>Ծրագիր 2</a:t>
            </a:r>
            <a:r>
              <a:rPr lang="ru-RU" b="1" dirty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472807" y="2810113"/>
            <a:ext cx="35958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Ծրագրի</a:t>
            </a:r>
            <a:r>
              <a:rPr lang="en-US" b="1" dirty="0"/>
              <a:t> </a:t>
            </a:r>
            <a:r>
              <a:rPr lang="en-US" b="1" dirty="0" err="1"/>
              <a:t>հիմնական</a:t>
            </a:r>
            <a:r>
              <a:rPr lang="en-US" b="1" dirty="0"/>
              <a:t>  </a:t>
            </a:r>
            <a:r>
              <a:rPr lang="en-US" b="1" dirty="0" err="1"/>
              <a:t>ռիսկերը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47459" y="3321430"/>
            <a:ext cx="5887341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hy-AM" dirty="0" smtClean="0">
                <a:latin typeface="Sylfaen" panose="010A0502050306030303" pitchFamily="18" charset="0"/>
              </a:rPr>
              <a:t>Պլանավորման </a:t>
            </a:r>
            <a:r>
              <a:rPr lang="hy-AM" dirty="0">
                <a:latin typeface="Sylfaen" panose="010A0502050306030303" pitchFamily="18" charset="0"/>
              </a:rPr>
              <a:t>կտրուկ, 2 անգամ կրճատում, այն դեպքում երբ վերջին տարում արձանագրվել է ծրագրի նկատմամբ հետաքրքրության ավելացում, իսկ ծրագիրը ապահովել է սահմանված կայուն զբաղվածության ցուցանիշը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hy-AM" dirty="0" smtClean="0">
                <a:latin typeface="Sylfaen" panose="010A0502050306030303" pitchFamily="18" charset="0"/>
              </a:rPr>
              <a:t>Բնակչության </a:t>
            </a:r>
            <a:r>
              <a:rPr lang="hy-AM" dirty="0">
                <a:latin typeface="Sylfaen" panose="010A0502050306030303" pitchFamily="18" charset="0"/>
              </a:rPr>
              <a:t>շրջանում  ծրագրի պահանջարկի բավարարման ցածր </a:t>
            </a:r>
            <a:r>
              <a:rPr lang="hy-AM" dirty="0" smtClean="0">
                <a:latin typeface="Sylfaen" panose="010A0502050306030303" pitchFamily="18" charset="0"/>
              </a:rPr>
              <a:t>մակարդակ</a:t>
            </a:r>
            <a:endParaRPr lang="hy-AM" dirty="0">
              <a:latin typeface="Sylfaen" panose="010A0502050306030303" pitchFamily="18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621407"/>
              </p:ext>
            </p:extLst>
          </p:nvPr>
        </p:nvGraphicFramePr>
        <p:xfrm>
          <a:off x="355322" y="2645419"/>
          <a:ext cx="5356671" cy="3995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692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Առաջարկվ</a:t>
            </a:r>
            <a:r>
              <a:rPr lang="hy-AM" b="1" dirty="0" smtClean="0"/>
              <a:t>Ած</a:t>
            </a:r>
            <a:r>
              <a:rPr lang="en-US" b="1" dirty="0" smtClean="0"/>
              <a:t> </a:t>
            </a:r>
            <a:r>
              <a:rPr lang="en-US" b="1" dirty="0" err="1"/>
              <a:t>միջոցառումներում</a:t>
            </a:r>
            <a:r>
              <a:rPr lang="en-US" b="1" dirty="0"/>
              <a:t> </a:t>
            </a:r>
            <a:r>
              <a:rPr lang="en-US" b="1" dirty="0" err="1"/>
              <a:t>տեղ</a:t>
            </a:r>
            <a:r>
              <a:rPr lang="en-US" b="1" dirty="0"/>
              <a:t> </a:t>
            </a:r>
            <a:r>
              <a:rPr lang="en-US" b="1" dirty="0" err="1"/>
              <a:t>գտած</a:t>
            </a:r>
            <a:r>
              <a:rPr lang="en-US" b="1" dirty="0"/>
              <a:t> </a:t>
            </a:r>
            <a:r>
              <a:rPr lang="en-US" b="1" dirty="0" err="1"/>
              <a:t>խնդիրները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322" y="1804748"/>
            <a:ext cx="10713341" cy="863380"/>
          </a:xfrm>
        </p:spPr>
        <p:txBody>
          <a:bodyPr/>
          <a:lstStyle/>
          <a:p>
            <a:r>
              <a:rPr lang="hy-AM" b="1" dirty="0"/>
              <a:t>Ձեռք բերված մասնագիտությամբ աշխատանքային փորձ ձեռք բերելու համար գործազուրկներին աջակցության տրամադրում </a:t>
            </a:r>
            <a:r>
              <a:rPr lang="ru-RU" b="1" dirty="0"/>
              <a:t>(</a:t>
            </a:r>
            <a:r>
              <a:rPr lang="hy-AM" b="1" dirty="0"/>
              <a:t>Ծրագիր 3</a:t>
            </a:r>
            <a:r>
              <a:rPr lang="ru-RU" b="1" dirty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472807" y="2810113"/>
            <a:ext cx="35958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Ծրագրի</a:t>
            </a:r>
            <a:r>
              <a:rPr lang="en-US" b="1" dirty="0"/>
              <a:t> </a:t>
            </a:r>
            <a:r>
              <a:rPr lang="en-US" b="1" dirty="0" err="1"/>
              <a:t>հիմնական</a:t>
            </a:r>
            <a:r>
              <a:rPr lang="en-US" b="1" dirty="0"/>
              <a:t>  </a:t>
            </a:r>
            <a:r>
              <a:rPr lang="en-US" b="1" dirty="0" err="1"/>
              <a:t>ռիսկերը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47459" y="3321430"/>
            <a:ext cx="5887341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hy-AM" dirty="0" smtClean="0">
                <a:latin typeface="Sylfaen" panose="010A0502050306030303" pitchFamily="18" charset="0"/>
              </a:rPr>
              <a:t>Պլանավորման </a:t>
            </a:r>
            <a:r>
              <a:rPr lang="hy-AM" dirty="0">
                <a:latin typeface="Sylfaen" panose="010A0502050306030303" pitchFamily="18" charset="0"/>
              </a:rPr>
              <a:t>կտրուկ, մոտ  3 անգամ ավելացում, որը կպահանջի նաև համապատասխան թվով գործատուների ներգրավում,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hy-AM" dirty="0" smtClean="0">
                <a:latin typeface="Sylfaen" panose="010A0502050306030303" pitchFamily="18" charset="0"/>
              </a:rPr>
              <a:t>Ծրագրի </a:t>
            </a:r>
            <a:r>
              <a:rPr lang="hy-AM" dirty="0">
                <a:latin typeface="Sylfaen" panose="010A0502050306030303" pitchFamily="18" charset="0"/>
              </a:rPr>
              <a:t>պայմանների վատացում, որի արդյունքում գործատուները շահագռգռված չեն մասնակցել ծրագրում: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6365095"/>
              </p:ext>
            </p:extLst>
          </p:nvPr>
        </p:nvGraphicFramePr>
        <p:xfrm>
          <a:off x="355322" y="2960120"/>
          <a:ext cx="5232678" cy="3734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8014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Պլանավորման</a:t>
            </a:r>
            <a:r>
              <a:rPr lang="en-US" b="1" dirty="0"/>
              <a:t>  </a:t>
            </a:r>
            <a:r>
              <a:rPr lang="en-US" b="1" dirty="0" err="1"/>
              <a:t>այլ</a:t>
            </a:r>
            <a:r>
              <a:rPr lang="en-US" b="1" dirty="0"/>
              <a:t> </a:t>
            </a:r>
            <a:r>
              <a:rPr lang="en-US" b="1" dirty="0" err="1"/>
              <a:t>ռիսկեր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25" y="2781627"/>
            <a:ext cx="5091475" cy="833637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Առաջարկվող</a:t>
            </a:r>
            <a:r>
              <a:rPr lang="en-US" dirty="0" smtClean="0"/>
              <a:t> </a:t>
            </a:r>
            <a:r>
              <a:rPr lang="en-US" dirty="0"/>
              <a:t>8 </a:t>
            </a:r>
            <a:r>
              <a:rPr lang="en-US" dirty="0" err="1"/>
              <a:t>միջոցառումներում</a:t>
            </a:r>
            <a:r>
              <a:rPr lang="en-US" dirty="0"/>
              <a:t> </a:t>
            </a:r>
            <a:r>
              <a:rPr lang="en-US" dirty="0" err="1"/>
              <a:t>ընդգրկված</a:t>
            </a:r>
            <a:r>
              <a:rPr lang="en-US" dirty="0"/>
              <a:t> </a:t>
            </a:r>
            <a:r>
              <a:rPr lang="en-US" dirty="0" err="1"/>
              <a:t>շահառուների</a:t>
            </a:r>
            <a:r>
              <a:rPr lang="en-US" dirty="0"/>
              <a:t> </a:t>
            </a:r>
            <a:r>
              <a:rPr lang="en-US" dirty="0" err="1"/>
              <a:t>թիվը</a:t>
            </a:r>
            <a:r>
              <a:rPr lang="en-US" dirty="0"/>
              <a:t>՝  7672 </a:t>
            </a:r>
            <a:r>
              <a:rPr lang="en-US" dirty="0" err="1" smtClean="0"/>
              <a:t>անձ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502400" y="1977292"/>
            <a:ext cx="5108408" cy="24423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>
                <a:latin typeface="Sylfaen" panose="010A0502050306030303" pitchFamily="18" charset="0"/>
              </a:rPr>
              <a:t>Կատարվել</a:t>
            </a:r>
            <a:r>
              <a:rPr lang="en-US" dirty="0">
                <a:latin typeface="Sylfaen" panose="010A0502050306030303" pitchFamily="18" charset="0"/>
              </a:rPr>
              <a:t> է </a:t>
            </a:r>
            <a:r>
              <a:rPr lang="en-US" dirty="0" err="1">
                <a:latin typeface="Sylfaen" panose="010A0502050306030303" pitchFamily="18" charset="0"/>
              </a:rPr>
              <a:t>ընդգրկված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անձանց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թվաքանակի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մոտ</a:t>
            </a:r>
            <a:r>
              <a:rPr lang="en-US" dirty="0">
                <a:latin typeface="Sylfaen" panose="010A0502050306030303" pitchFamily="18" charset="0"/>
              </a:rPr>
              <a:t> 15% </a:t>
            </a:r>
            <a:r>
              <a:rPr lang="en-US" dirty="0" err="1">
                <a:latin typeface="Sylfaen" panose="010A0502050306030303" pitchFamily="18" charset="0"/>
              </a:rPr>
              <a:t>նվազեցում</a:t>
            </a:r>
            <a:r>
              <a:rPr lang="en-US" dirty="0">
                <a:latin typeface="Sylfaen" panose="010A0502050306030303" pitchFamily="18" charset="0"/>
              </a:rPr>
              <a:t>, </a:t>
            </a:r>
            <a:r>
              <a:rPr lang="en-US" dirty="0" err="1">
                <a:latin typeface="Sylfaen" panose="010A0502050306030303" pitchFamily="18" charset="0"/>
              </a:rPr>
              <a:t>որը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ուղղակիորեն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կխանգարի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ապահովելու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կայուն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զբաղվածության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սահմանված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միջին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մակարդակը</a:t>
            </a:r>
            <a:r>
              <a:rPr lang="en-US" dirty="0">
                <a:latin typeface="Sylfaen" panose="010A0502050306030303" pitchFamily="18" charset="0"/>
              </a:rPr>
              <a:t>: </a:t>
            </a:r>
            <a:endParaRPr lang="hy-AM" dirty="0" smtClean="0">
              <a:latin typeface="Sylfaen" panose="010A0502050306030303" pitchFamily="18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Sylfaen" panose="010A0502050306030303" pitchFamily="18" charset="0"/>
              </a:rPr>
              <a:t>Միաժամանակ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ընդգրկվածների</a:t>
            </a:r>
            <a:r>
              <a:rPr lang="en-US" dirty="0">
                <a:latin typeface="Sylfaen" panose="010A0502050306030303" pitchFamily="18" charset="0"/>
              </a:rPr>
              <a:t>  67%-ի </a:t>
            </a:r>
            <a:r>
              <a:rPr lang="en-US" dirty="0" err="1">
                <a:latin typeface="Sylfaen" panose="010A0502050306030303" pitchFamily="18" charset="0"/>
              </a:rPr>
              <a:t>կամ</a:t>
            </a:r>
            <a:r>
              <a:rPr lang="en-US" dirty="0">
                <a:latin typeface="Sylfaen" panose="010A0502050306030303" pitchFamily="18" charset="0"/>
              </a:rPr>
              <a:t> 5157 </a:t>
            </a:r>
            <a:r>
              <a:rPr lang="en-US" dirty="0" err="1">
                <a:latin typeface="Sylfaen" panose="010A0502050306030303" pitchFamily="18" charset="0"/>
              </a:rPr>
              <a:t>անձի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կայուն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զբաղվածության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ապահովումը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իրատեսական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չէ</a:t>
            </a:r>
            <a:r>
              <a:rPr lang="en-US" dirty="0">
                <a:latin typeface="Sylfaen" panose="010A0502050306030303" pitchFamily="18" charset="0"/>
              </a:rPr>
              <a:t>:</a:t>
            </a:r>
          </a:p>
        </p:txBody>
      </p:sp>
      <p:sp>
        <p:nvSpPr>
          <p:cNvPr id="5" name="Right Arrow 4"/>
          <p:cNvSpPr/>
          <p:nvPr/>
        </p:nvSpPr>
        <p:spPr>
          <a:xfrm>
            <a:off x="5384800" y="3128758"/>
            <a:ext cx="880534" cy="4865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93325" y="4680935"/>
            <a:ext cx="5091475" cy="8336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 startAt="2"/>
            </a:pPr>
            <a:r>
              <a:rPr lang="en-US" dirty="0" err="1" smtClean="0"/>
              <a:t>Խորհրդատվություն</a:t>
            </a:r>
            <a:r>
              <a:rPr lang="en-US" dirty="0" smtClean="0"/>
              <a:t> </a:t>
            </a:r>
            <a:r>
              <a:rPr lang="en-US" dirty="0" err="1"/>
              <a:t>ստացածների</a:t>
            </a:r>
            <a:r>
              <a:rPr lang="en-US" dirty="0"/>
              <a:t> </a:t>
            </a:r>
            <a:r>
              <a:rPr lang="en-US" dirty="0" err="1"/>
              <a:t>թիվը</a:t>
            </a:r>
            <a:r>
              <a:rPr lang="en-US" dirty="0"/>
              <a:t>՝ </a:t>
            </a:r>
            <a:r>
              <a:rPr lang="en-US" dirty="0" smtClean="0"/>
              <a:t>150</a:t>
            </a:r>
            <a:r>
              <a:rPr lang="hy-AM" dirty="0" smtClean="0"/>
              <a:t> </a:t>
            </a:r>
            <a:r>
              <a:rPr lang="en-US" dirty="0" smtClean="0"/>
              <a:t>000</a:t>
            </a:r>
            <a:r>
              <a:rPr lang="hy-AM" dirty="0" smtClean="0"/>
              <a:t> անձ՝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5384800" y="4854500"/>
            <a:ext cx="880534" cy="4865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502400" y="4680935"/>
            <a:ext cx="5108408" cy="1223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y-AM" dirty="0">
                <a:latin typeface="Sylfaen" panose="010A0502050306030303" pitchFamily="18" charset="0"/>
              </a:rPr>
              <a:t>Այս ցուցանիշի համար անհրաժեշտ է հստակ սահմանել, ինչ է նշանակում խորհրդատվությունը, ինչ չափորոշիչներվ   է այն գնահատվում</a:t>
            </a:r>
            <a:endParaRPr lang="en-US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26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Քննարկվող հարցեր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b="1" dirty="0" smtClean="0"/>
              <a:t>ՄԳ իրավական հիմքերը</a:t>
            </a:r>
          </a:p>
          <a:p>
            <a:r>
              <a:rPr lang="hy-AM" b="1" dirty="0" smtClean="0"/>
              <a:t>ՄԳ հիման վրա ձևավորված հիմնական եզրակացություններն ու առաջարկությունները</a:t>
            </a:r>
          </a:p>
          <a:p>
            <a:r>
              <a:rPr lang="hy-AM" b="1" dirty="0" smtClean="0"/>
              <a:t>ՀՀ 2018 թվականի պետական բյուջեի նախագծում ներառված և ՀՀ Ազգային Ժողով </a:t>
            </a:r>
            <a:r>
              <a:rPr lang="hy-AM" b="1" dirty="0"/>
              <a:t>ներկայացված՝ Զբաղվածության կարգավորման 2018 թվականի պետական </a:t>
            </a:r>
            <a:r>
              <a:rPr lang="hy-AM" b="1" dirty="0" smtClean="0"/>
              <a:t>ծրագրի</a:t>
            </a:r>
            <a:r>
              <a:rPr lang="hy-AM" b="1" dirty="0"/>
              <a:t> </a:t>
            </a:r>
            <a:r>
              <a:rPr lang="hy-AM" b="1" dirty="0" smtClean="0"/>
              <a:t>կանխատեսվող ռիսկերը</a:t>
            </a:r>
          </a:p>
          <a:p>
            <a:r>
              <a:rPr lang="hy-AM" b="1" dirty="0" smtClean="0"/>
              <a:t>Զբաղվածության </a:t>
            </a:r>
            <a:r>
              <a:rPr lang="hy-AM" b="1" dirty="0"/>
              <a:t>կարգավորման 2018 թվականի պետական ծրագրի </a:t>
            </a:r>
            <a:r>
              <a:rPr lang="hy-AM" b="1" dirty="0" smtClean="0"/>
              <a:t>առաջարկվող տարբերակը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5351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Պլանավորման</a:t>
            </a:r>
            <a:r>
              <a:rPr lang="en-US" b="1" dirty="0"/>
              <a:t>  </a:t>
            </a:r>
            <a:r>
              <a:rPr lang="en-US" b="1" dirty="0" err="1"/>
              <a:t>այլ</a:t>
            </a:r>
            <a:r>
              <a:rPr lang="en-US" b="1" dirty="0"/>
              <a:t> </a:t>
            </a:r>
            <a:r>
              <a:rPr lang="en-US" b="1" dirty="0" err="1"/>
              <a:t>ռիսկեր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781627"/>
            <a:ext cx="5091475" cy="833637"/>
          </a:xfrm>
        </p:spPr>
        <p:txBody>
          <a:bodyPr/>
          <a:lstStyle/>
          <a:p>
            <a:pPr marL="342900" indent="-342900">
              <a:buFont typeface="+mj-lt"/>
              <a:buAutoNum type="arabicPeriod" startAt="3"/>
            </a:pPr>
            <a:r>
              <a:rPr lang="en-US" dirty="0" err="1">
                <a:latin typeface="Sylfaen" panose="010A0502050306030303" pitchFamily="18" charset="0"/>
              </a:rPr>
              <a:t>Աշխատանքի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տեղավորման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միջնորդություններ</a:t>
            </a:r>
            <a:r>
              <a:rPr lang="en-US" dirty="0">
                <a:latin typeface="Sylfaen" panose="010A0502050306030303" pitchFamily="18" charset="0"/>
              </a:rPr>
              <a:t>՝ 5000 </a:t>
            </a:r>
            <a:r>
              <a:rPr lang="en-US" dirty="0" err="1" smtClean="0">
                <a:latin typeface="Sylfaen" panose="010A0502050306030303" pitchFamily="18" charset="0"/>
              </a:rPr>
              <a:t>անձ</a:t>
            </a:r>
            <a:endParaRPr lang="en-US" dirty="0">
              <a:latin typeface="Sylfaen" panose="010A0502050306030303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584337" y="2203937"/>
            <a:ext cx="5108408" cy="18496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latin typeface="Sylfaen" panose="010A0502050306030303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384800" y="3128758"/>
            <a:ext cx="880534" cy="4865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81191" y="4639497"/>
            <a:ext cx="5091475" cy="8336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 startAt="4"/>
            </a:pPr>
            <a:r>
              <a:rPr lang="en-US" dirty="0" err="1"/>
              <a:t>Հավաքագրված</a:t>
            </a:r>
            <a:r>
              <a:rPr lang="en-US" dirty="0"/>
              <a:t> </a:t>
            </a:r>
            <a:r>
              <a:rPr lang="en-US" dirty="0" err="1"/>
              <a:t>չկրկնվող</a:t>
            </a:r>
            <a:r>
              <a:rPr lang="en-US" dirty="0"/>
              <a:t> </a:t>
            </a:r>
            <a:r>
              <a:rPr lang="en-US" dirty="0" err="1"/>
              <a:t>թափուր</a:t>
            </a:r>
            <a:r>
              <a:rPr lang="en-US" dirty="0"/>
              <a:t> </a:t>
            </a:r>
            <a:r>
              <a:rPr lang="en-US" dirty="0" err="1"/>
              <a:t>աշխատատեղեր</a:t>
            </a:r>
            <a:r>
              <a:rPr lang="en-US" dirty="0"/>
              <a:t>՝ 8670 </a:t>
            </a:r>
            <a:r>
              <a:rPr lang="en-US" dirty="0" err="1"/>
              <a:t>աշխատատեղ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5384800" y="4854500"/>
            <a:ext cx="880534" cy="4865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399907" y="4639497"/>
            <a:ext cx="5108408" cy="1584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y-AM" dirty="0">
                <a:latin typeface="Sylfaen" panose="010A0502050306030303" pitchFamily="18" charset="0"/>
              </a:rPr>
              <a:t>Կրկնում է 2017 թվականի պլանավորումը  և գերազանցում 2016թվականի ցուցանիշը մոտ 9%-ով, ինչը նույնպես իրատեսական չէ: </a:t>
            </a:r>
            <a:endParaRPr lang="hy-AM" dirty="0" smtClean="0">
              <a:latin typeface="Sylfaen" panose="010A0502050306030303" pitchFamily="18" charset="0"/>
            </a:endParaRPr>
          </a:p>
          <a:p>
            <a:pPr marL="0" indent="0">
              <a:buNone/>
            </a:pPr>
            <a:r>
              <a:rPr lang="hy-AM" dirty="0" smtClean="0">
                <a:latin typeface="Sylfaen" panose="010A0502050306030303" pitchFamily="18" charset="0"/>
              </a:rPr>
              <a:t>Ցուցանիշը  2016 թվականին </a:t>
            </a:r>
            <a:r>
              <a:rPr lang="hy-AM" dirty="0">
                <a:latin typeface="Sylfaen" panose="010A0502050306030303" pitchFamily="18" charset="0"/>
              </a:rPr>
              <a:t>արձանագրել է 2015 թվականի համեմատ 4% նվազում</a:t>
            </a:r>
            <a:endParaRPr lang="en-US" dirty="0">
              <a:latin typeface="Sylfaen" panose="010A05020503060303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99907" y="2514255"/>
            <a:ext cx="52928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y-AM" dirty="0" smtClean="0">
                <a:latin typeface="Sylfaen" panose="010A0502050306030303" pitchFamily="18" charset="0"/>
              </a:rPr>
              <a:t>Նախատեսվող </a:t>
            </a:r>
            <a:r>
              <a:rPr lang="hy-AM" dirty="0">
                <a:latin typeface="Sylfaen" panose="010A0502050306030303" pitchFamily="18" charset="0"/>
              </a:rPr>
              <a:t>թվով 5000 անձի ուղղորդման միջոցով  և 7672 անձի ծրագրերի միջոցով աշխատանքի տեղավորումը </a:t>
            </a:r>
            <a:r>
              <a:rPr lang="en-US" dirty="0">
                <a:latin typeface="Sylfaen" panose="010A0502050306030303" pitchFamily="18" charset="0"/>
              </a:rPr>
              <a:t>(</a:t>
            </a:r>
            <a:r>
              <a:rPr lang="hy-AM" dirty="0">
                <a:latin typeface="Sylfaen" panose="010A0502050306030303" pitchFamily="18" charset="0"/>
              </a:rPr>
              <a:t>ընդհանուր 12672 անձի աշխատանքի տեղավորում</a:t>
            </a:r>
            <a:r>
              <a:rPr lang="en-US" dirty="0">
                <a:latin typeface="Sylfaen" panose="010A0502050306030303" pitchFamily="18" charset="0"/>
              </a:rPr>
              <a:t>)</a:t>
            </a:r>
            <a:r>
              <a:rPr lang="hy-AM" dirty="0">
                <a:latin typeface="Sylfaen" panose="010A0502050306030303" pitchFamily="18" charset="0"/>
              </a:rPr>
              <a:t> իրատեսական չէ, քանի որ նախատեսվում է հավաքագրել 8670 թափուր աշխատատեղ։ </a:t>
            </a:r>
            <a:endParaRPr lang="en-US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33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Ընդգրկված</a:t>
            </a:r>
            <a:r>
              <a:rPr lang="en-US" b="1" dirty="0"/>
              <a:t> </a:t>
            </a:r>
            <a:r>
              <a:rPr lang="en-US" b="1" dirty="0" err="1" smtClean="0"/>
              <a:t>նոր</a:t>
            </a:r>
            <a:r>
              <a:rPr lang="en-US" b="1" dirty="0" smtClean="0"/>
              <a:t> </a:t>
            </a:r>
            <a:r>
              <a:rPr lang="en-US" b="1" dirty="0" err="1"/>
              <a:t>ծրագրերի</a:t>
            </a:r>
            <a:r>
              <a:rPr lang="en-US" b="1" dirty="0"/>
              <a:t> </a:t>
            </a:r>
            <a:r>
              <a:rPr lang="en-US" b="1" dirty="0" err="1"/>
              <a:t>վերաբերյալ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35457"/>
            <a:ext cx="10972800" cy="4212405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endParaRPr lang="hy-AM" dirty="0" smtClean="0">
              <a:latin typeface="Sylfaen" panose="010A0502050306030303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hy-AM" dirty="0" smtClean="0">
                <a:latin typeface="Sylfaen" panose="010A0502050306030303" pitchFamily="18" charset="0"/>
              </a:rPr>
              <a:t>Ծրագրում  ընդգրկված հետևյալ  երեք ծրագրերի մասով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hy-AM" dirty="0" smtClean="0">
                <a:latin typeface="Sylfaen" panose="010A0502050306030303" pitchFamily="18" charset="0"/>
              </a:rPr>
              <a:t>Աշխատաշուկայում </a:t>
            </a:r>
            <a:r>
              <a:rPr lang="hy-AM" dirty="0">
                <a:latin typeface="Sylfaen" panose="010A0502050306030303" pitchFamily="18" charset="0"/>
              </a:rPr>
              <a:t>անմրցունակ և մասնագիտություն չունեցող երիտասարդ մայրերի համար գործատուի մոտ մասնագիտական ուսուցման կազմակերպման ծրագ</a:t>
            </a:r>
            <a:r>
              <a:rPr lang="en-US" dirty="0" err="1" smtClean="0">
                <a:latin typeface="Sylfaen" panose="010A0502050306030303" pitchFamily="18" charset="0"/>
              </a:rPr>
              <a:t>իր</a:t>
            </a:r>
            <a:endParaRPr lang="hy-AM" dirty="0" smtClean="0">
              <a:latin typeface="Sylfaen" panose="010A0502050306030303" pitchFamily="18" charset="0"/>
            </a:endParaRP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hy-AM" dirty="0" smtClean="0">
                <a:latin typeface="Sylfaen" panose="010A0502050306030303" pitchFamily="18" charset="0"/>
              </a:rPr>
              <a:t>Մինչև </a:t>
            </a:r>
            <a:r>
              <a:rPr lang="hy-AM" dirty="0">
                <a:latin typeface="Sylfaen" panose="010A0502050306030303" pitchFamily="18" charset="0"/>
              </a:rPr>
              <a:t>երեք տարեկան երեխայի խնամքի արձակուրդում գտնվող անձանց՝ երեխայի մինչև երկու տարին լրանալը աշխատանքի վերադառնալու դեպքում, երեխայի խնամքն աշխատանքին զուգահեռ կազմակերպելու համար փոխհատուցման տրամադրման ծրագիր</a:t>
            </a:r>
            <a:endParaRPr lang="en-US" dirty="0">
              <a:latin typeface="Sylfaen" panose="010A0502050306030303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hy-AM" dirty="0" smtClean="0">
                <a:solidFill>
                  <a:schemeClr val="tx1"/>
                </a:solidFill>
                <a:latin typeface="Sylfaen" panose="010A0502050306030303" pitchFamily="18" charset="0"/>
              </a:rPr>
              <a:t>Համապատասխան կարգերը կընդունվեն  2018 թվականին և ինչպես ցույց է տալիս  փորձը,  ժամանակը չի բավարարի դրանց իրականացման  ցուցանիշները ամբողջությամբ ապահովելու համար։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endParaRPr lang="en-US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83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438400"/>
            <a:ext cx="11029615" cy="2103017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Զբաղվածության</a:t>
            </a:r>
            <a:r>
              <a:rPr lang="en-US" b="1" dirty="0" smtClean="0"/>
              <a:t> </a:t>
            </a:r>
            <a:r>
              <a:rPr lang="en-US" b="1" dirty="0" err="1"/>
              <a:t>կարգավորման</a:t>
            </a:r>
            <a:r>
              <a:rPr lang="en-US" b="1" dirty="0"/>
              <a:t> 2018 </a:t>
            </a:r>
            <a:r>
              <a:rPr lang="en-US" b="1" dirty="0" err="1"/>
              <a:t>թվականի</a:t>
            </a:r>
            <a:r>
              <a:rPr lang="en-US" b="1" dirty="0"/>
              <a:t> </a:t>
            </a:r>
            <a:r>
              <a:rPr lang="en-US" b="1" dirty="0" err="1"/>
              <a:t>պետական</a:t>
            </a:r>
            <a:r>
              <a:rPr lang="en-US" b="1" dirty="0"/>
              <a:t> </a:t>
            </a:r>
            <a:r>
              <a:rPr lang="en-US" b="1" dirty="0" err="1"/>
              <a:t>ծրագրով</a:t>
            </a:r>
            <a:r>
              <a:rPr lang="en-US" b="1" dirty="0"/>
              <a:t> </a:t>
            </a:r>
            <a:r>
              <a:rPr lang="en-US" b="1" dirty="0" err="1"/>
              <a:t>նախատեսվող</a:t>
            </a:r>
            <a:r>
              <a:rPr lang="en-US" b="1" dirty="0"/>
              <a:t>  </a:t>
            </a:r>
            <a:r>
              <a:rPr lang="en-US" b="1" dirty="0" err="1" smtClean="0"/>
              <a:t>միջոցառումներ</a:t>
            </a:r>
            <a:r>
              <a:rPr lang="hy-AM" b="1" dirty="0" smtClean="0"/>
              <a:t>Ի 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առաջարկվող</a:t>
            </a:r>
            <a:r>
              <a:rPr lang="en-US" b="1" dirty="0"/>
              <a:t>  տարբերակ-2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4413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b="1" dirty="0"/>
              <a:t>2018 թվականի զբաղվածության ամենամյա ծրագրի համար </a:t>
            </a:r>
            <a:r>
              <a:rPr lang="hy-AM" b="1" dirty="0" smtClean="0"/>
              <a:t>կանխատեսումներ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845175"/>
              </p:ext>
            </p:extLst>
          </p:nvPr>
        </p:nvGraphicFramePr>
        <p:xfrm>
          <a:off x="581191" y="1715956"/>
          <a:ext cx="11029617" cy="4961635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404010"/>
                <a:gridCol w="4876579"/>
                <a:gridCol w="2082980"/>
                <a:gridCol w="1833024"/>
                <a:gridCol w="1833024"/>
              </a:tblGrid>
              <a:tr h="29819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>
                          <a:effectLst/>
                        </a:rPr>
                        <a:t>Ցուցանիշի թիրախային արժեքը` ըստ ռազմավարության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 dirty="0">
                          <a:effectLst/>
                        </a:rPr>
                        <a:t>Ցուցանիշի արժեքը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Փաստացի 201</a:t>
                      </a:r>
                      <a:r>
                        <a:rPr lang="hy-AM" sz="1200">
                          <a:effectLst/>
                        </a:rPr>
                        <a:t>6 թվականի համար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Կանխատսումը 2018թ․-ի համար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</a:tr>
              <a:tr h="6961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Աշխատաշուկայի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պետական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կարգավորման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ծրագրերում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ներառվող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անձանց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թվաքանակի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աճ</a:t>
                      </a:r>
                      <a:r>
                        <a:rPr lang="en-US" sz="1400" dirty="0">
                          <a:effectLst/>
                        </a:rPr>
                        <a:t>՝ </a:t>
                      </a:r>
                      <a:r>
                        <a:rPr lang="en-US" sz="1400" dirty="0" err="1">
                          <a:effectLst/>
                        </a:rPr>
                        <a:t>նախորդ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տարվա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համեմատ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13053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13</a:t>
                      </a:r>
                      <a:r>
                        <a:rPr lang="hy-AM" sz="1600" dirty="0" smtClean="0">
                          <a:effectLst/>
                        </a:rPr>
                        <a:t>5</a:t>
                      </a:r>
                      <a:r>
                        <a:rPr lang="en-US" sz="1600" dirty="0" smtClean="0">
                          <a:effectLst/>
                        </a:rPr>
                        <a:t>07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</a:tr>
              <a:tr h="6961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Ծրագրերում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ներառված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հաշմանդամություն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ունեցող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անձանց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աշխատանքի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տեղավորման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աճ</a:t>
                      </a:r>
                      <a:r>
                        <a:rPr lang="en-US" sz="1400" dirty="0">
                          <a:effectLst/>
                        </a:rPr>
                        <a:t>՝ </a:t>
                      </a:r>
                      <a:r>
                        <a:rPr lang="en-US" sz="1400" dirty="0" err="1">
                          <a:effectLst/>
                        </a:rPr>
                        <a:t>նախորդ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տարվա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համեմատ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50%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918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1377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</a:tr>
              <a:tr h="4590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ԶՊԳ </a:t>
                      </a:r>
                      <a:r>
                        <a:rPr lang="en-US" sz="1400" dirty="0" err="1">
                          <a:effectLst/>
                        </a:rPr>
                        <a:t>տարածքային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կենտրոններում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հաշվառված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երիտասարդների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աշխատանքի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տեղավորում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4697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5542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</a:tr>
              <a:tr h="2680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Կայուն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զբաղվածության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գործակցի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ապահովում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26.5%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58.6%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600" dirty="0" smtClean="0">
                          <a:effectLst/>
                        </a:rPr>
                        <a:t>65</a:t>
                      </a:r>
                      <a:r>
                        <a:rPr lang="en-US" sz="1600" dirty="0" smtClean="0">
                          <a:effectLst/>
                        </a:rPr>
                        <a:t>%</a:t>
                      </a: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</a:tr>
              <a:tr h="6961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Գործատուներից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ստացված</a:t>
                      </a:r>
                      <a:r>
                        <a:rPr lang="en-US" sz="1400" dirty="0">
                          <a:effectLst/>
                        </a:rPr>
                        <a:t> և </a:t>
                      </a:r>
                      <a:r>
                        <a:rPr lang="en-US" sz="1400" dirty="0" err="1">
                          <a:effectLst/>
                        </a:rPr>
                        <a:t>հավաքագրված</a:t>
                      </a:r>
                      <a:r>
                        <a:rPr lang="en-US" sz="1400" dirty="0">
                          <a:effectLst/>
                        </a:rPr>
                        <a:t>   </a:t>
                      </a:r>
                      <a:r>
                        <a:rPr lang="en-US" sz="1400" dirty="0" err="1">
                          <a:effectLst/>
                        </a:rPr>
                        <a:t>չկրկնվող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թափուր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աշխատատեղերի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թվի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աճ</a:t>
                      </a:r>
                      <a:r>
                        <a:rPr lang="en-US" sz="1400" dirty="0">
                          <a:effectLst/>
                        </a:rPr>
                        <a:t>` </a:t>
                      </a:r>
                      <a:r>
                        <a:rPr lang="en-US" sz="1400" dirty="0" err="1">
                          <a:effectLst/>
                        </a:rPr>
                        <a:t>նախորդ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տարվա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համեմատ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7884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8672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</a:tr>
              <a:tr h="4590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ԶՊԳ </a:t>
                      </a:r>
                      <a:r>
                        <a:rPr lang="en-US" sz="1400" dirty="0" err="1">
                          <a:effectLst/>
                        </a:rPr>
                        <a:t>տարածքային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կենտրոնների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հետ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համագործակցող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գործատուների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թվի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աճ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16354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17172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</a:tr>
              <a:tr h="6961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 dirty="0">
                          <a:effectLst/>
                        </a:rPr>
                        <a:t>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400" dirty="0">
                          <a:effectLst/>
                        </a:rPr>
                        <a:t>Սեզոնային և վարձատրվող հասարակական աշխատանքներում ներգրավված անմրցունակ անձանց </a:t>
                      </a:r>
                      <a:r>
                        <a:rPr lang="hy-AM" sz="1400" dirty="0" smtClean="0">
                          <a:effectLst/>
                        </a:rPr>
                        <a:t>թվի աճ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600" dirty="0">
                          <a:effectLst/>
                        </a:rPr>
                        <a:t>Մինչև 2</a:t>
                      </a:r>
                      <a:r>
                        <a:rPr lang="en-US" sz="1600" dirty="0">
                          <a:effectLst/>
                        </a:rPr>
                        <a:t>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7640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600" dirty="0" smtClean="0">
                          <a:effectLst/>
                        </a:rPr>
                        <a:t>8165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854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37801"/>
          </a:xfrm>
        </p:spPr>
        <p:txBody>
          <a:bodyPr/>
          <a:lstStyle/>
          <a:p>
            <a:r>
              <a:rPr lang="en-US" b="1" dirty="0" err="1"/>
              <a:t>առաջարկվող</a:t>
            </a:r>
            <a:r>
              <a:rPr lang="en-US" b="1" dirty="0"/>
              <a:t>  </a:t>
            </a:r>
            <a:r>
              <a:rPr lang="en-US" b="1" dirty="0" smtClean="0"/>
              <a:t>տարբերակ-2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2300264"/>
              </p:ext>
            </p:extLst>
          </p:nvPr>
        </p:nvGraphicFramePr>
        <p:xfrm>
          <a:off x="437880" y="1893195"/>
          <a:ext cx="11294774" cy="471047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705517"/>
                <a:gridCol w="4369653"/>
                <a:gridCol w="1716650"/>
                <a:gridCol w="2150146"/>
                <a:gridCol w="797636"/>
                <a:gridCol w="1555172"/>
              </a:tblGrid>
              <a:tr h="845482"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u="none" strike="noStrike" dirty="0">
                          <a:effectLst/>
                        </a:rPr>
                        <a:t>Հ/Հ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u="none" strike="noStrike" dirty="0">
                          <a:effectLst/>
                        </a:rPr>
                        <a:t>Ծրագրի անվանումը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u="none" strike="noStrike" dirty="0">
                          <a:effectLst/>
                        </a:rPr>
                        <a:t>Պլանավորված բյուջեն           (հազար դրամ)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u="none" strike="noStrike" dirty="0">
                          <a:effectLst/>
                        </a:rPr>
                        <a:t>Պլանավորված շահառուների թիվը                (մարդ)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u="none" strike="noStrike" dirty="0">
                          <a:effectLst/>
                        </a:rPr>
                        <a:t>ԿԶԳ        (%)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u="none" strike="noStrike" dirty="0">
                          <a:effectLst/>
                        </a:rPr>
                        <a:t>Աշխատանքի տեղավորում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1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y-AM" sz="1400" u="none" strike="noStrike" dirty="0">
                          <a:effectLst/>
                        </a:rPr>
                        <a:t>Աշխատաշուկայում անմրցունակ անձանց համար աշխատանքի տեղավորման նպատակով գործատուին այցելության համար դրամական օգնության տրամադրում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32,500.0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1300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38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500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6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y-AM" sz="1400" u="none" strike="noStrike" dirty="0">
                          <a:effectLst/>
                        </a:rPr>
                        <a:t>Աշխատաշուկայում անմրցունակ անձանց աշխատանքային ունակությունների և կարողությունների ձեռք բերման համար միանվագ փոխհատուցում գործատուին (ենթածրագիր 1)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334,000.0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1</a:t>
                      </a:r>
                      <a:r>
                        <a:rPr lang="hy-AM" sz="1800" u="none" strike="noStrike" dirty="0" smtClean="0">
                          <a:effectLst/>
                        </a:rPr>
                        <a:t>75</a:t>
                      </a:r>
                      <a:r>
                        <a:rPr lang="en-US" sz="1800" u="none" strike="noStrike" dirty="0" smtClean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95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1662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42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y-AM" sz="1400" u="none" strike="noStrike" dirty="0">
                          <a:effectLst/>
                        </a:rPr>
                        <a:t>Աշխատաշուկայում անմրցունակ հաշմանդամություն ունեցող անձանց աշխատատեղի հարմարեցման համար միանվագ փոխհատուցում գործատուին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12,500.0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2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y-AM" sz="1400" u="none" strike="noStrike" dirty="0" smtClean="0">
                          <a:effectLst/>
                        </a:rPr>
                        <a:t>Ձեռք բերված մասնագիտությամբ մասնագիտական աշխատանքային փորձ ձեռք բերելու համար գորևծազուրկներին աջակցության ցուցաբերում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250,000.0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800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32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500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1471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առաջարկվող</a:t>
            </a:r>
            <a:r>
              <a:rPr lang="en-US" b="1" dirty="0"/>
              <a:t>  </a:t>
            </a:r>
            <a:r>
              <a:rPr lang="en-US" b="1" dirty="0" smtClean="0"/>
              <a:t>տարբերակ-2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4994239"/>
              </p:ext>
            </p:extLst>
          </p:nvPr>
        </p:nvGraphicFramePr>
        <p:xfrm>
          <a:off x="463638" y="1880316"/>
          <a:ext cx="11256137" cy="4816286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703104"/>
                <a:gridCol w="4354705"/>
                <a:gridCol w="1710777"/>
                <a:gridCol w="2142791"/>
                <a:gridCol w="794908"/>
                <a:gridCol w="1549852"/>
              </a:tblGrid>
              <a:tr h="827535"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u="none" strike="noStrike" dirty="0">
                          <a:effectLst/>
                        </a:rPr>
                        <a:t>Հ/Հ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u="none" strike="noStrike" dirty="0">
                          <a:effectLst/>
                        </a:rPr>
                        <a:t>Ծրագրի անվանումը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u="none" strike="noStrike" dirty="0">
                          <a:effectLst/>
                        </a:rPr>
                        <a:t>Պլանավորված բյուջեն           (հազար դրամ)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u="none" strike="noStrike" dirty="0">
                          <a:effectLst/>
                        </a:rPr>
                        <a:t>Պլանավորված շահառուների թիվը                (մարդ)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u="none" strike="noStrike" dirty="0">
                          <a:effectLst/>
                        </a:rPr>
                        <a:t>ԿԶԳ        (%)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u="none" strike="noStrike" dirty="0">
                          <a:effectLst/>
                        </a:rPr>
                        <a:t>Աշխատանքի տեղավորում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8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y-AM" sz="1400" u="none" strike="noStrike" dirty="0">
                          <a:effectLst/>
                        </a:rPr>
                        <a:t>Աշխատաշուկայում անմրցունակ անձանց աշխատանքի տեղավորման դեպքում գործատուին աշխատավարձի մասնակի փոխհատուցում և հաշմանդամութոյւն ունեցող անձին ուղեկցողի համար դրամական օգնության տրամադրում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47,100</a:t>
                      </a:r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,.0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800" u="none" strike="noStrike" dirty="0" smtClean="0">
                          <a:effectLst/>
                        </a:rPr>
                        <a:t>15</a:t>
                      </a:r>
                      <a:r>
                        <a:rPr lang="en-US" sz="1800" u="none" strike="noStrike" dirty="0" smtClean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4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y-AM" sz="1400" u="none" strike="noStrike" dirty="0">
                          <a:effectLst/>
                        </a:rPr>
                        <a:t>Գործազուրկների և աշխատանքից ազատման ռիսկ ունեցող՝ աշխատանք փնտրող անձանց մասնագիտական ուսուցման կազմակերպում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169,500.0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980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350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4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y-AM" sz="1400" u="none" strike="noStrike" dirty="0">
                          <a:effectLst/>
                        </a:rPr>
                        <a:t>Գործազուրկին այլ վայրում աշխատանքի տեղավորման աջակցության տրամադրում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44,000.0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800" u="none" strike="noStrike" dirty="0" smtClean="0">
                          <a:effectLst/>
                        </a:rPr>
                        <a:t>22</a:t>
                      </a:r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88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Աշխատաշուկայումանմրցունակ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անձանց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փոքր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ձեռնարկատիրական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գործունեությամբ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զբաղվելու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համար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աջակցության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տրամադրում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68,000.0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8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y-AM" sz="1400" u="none" strike="noStrike" dirty="0">
                          <a:effectLst/>
                        </a:rPr>
                        <a:t>Աշխատաշուկայում անմրցունակ անձանց անասնապահությամբ (տավարաբուծությամբ, ոչխարաբուծությամբ, խոզաբուծությամբ, թռչնաբուծությամբ) զբաղվելու համար աջակցության տրամադրում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60,000.0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5583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առաջարկվող</a:t>
            </a:r>
            <a:r>
              <a:rPr lang="en-US" b="1" dirty="0"/>
              <a:t>  </a:t>
            </a:r>
            <a:r>
              <a:rPr lang="en-US" b="1" dirty="0" smtClean="0"/>
              <a:t>տարբերակ-2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447957"/>
              </p:ext>
            </p:extLst>
          </p:nvPr>
        </p:nvGraphicFramePr>
        <p:xfrm>
          <a:off x="412124" y="1828799"/>
          <a:ext cx="11307651" cy="499462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706321"/>
                <a:gridCol w="4374635"/>
                <a:gridCol w="1718607"/>
                <a:gridCol w="2152598"/>
                <a:gridCol w="798545"/>
                <a:gridCol w="1556945"/>
              </a:tblGrid>
              <a:tr h="907354"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u="none" strike="noStrike" dirty="0">
                          <a:effectLst/>
                        </a:rPr>
                        <a:t>Հ/Հ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u="none" strike="noStrike" dirty="0">
                          <a:effectLst/>
                        </a:rPr>
                        <a:t>Ծրագրի անվանումը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u="none" strike="noStrike" dirty="0">
                          <a:effectLst/>
                        </a:rPr>
                        <a:t>Պլանավորված բյուջեն           (հազար դրամ)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u="none" strike="noStrike" dirty="0">
                          <a:effectLst/>
                        </a:rPr>
                        <a:t>Պլանավորված շահառուների թիվը                (մարդ)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u="none" strike="noStrike" dirty="0">
                          <a:effectLst/>
                        </a:rPr>
                        <a:t>ԿԶԳ        (%)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u="none" strike="noStrike" dirty="0">
                          <a:effectLst/>
                        </a:rPr>
                        <a:t>Աշխատանքի տեղավորում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y-AM" sz="1600" u="none" strike="noStrike" dirty="0">
                          <a:effectLst/>
                        </a:rPr>
                        <a:t>Սեզոնային զբաղվածոթւայն խթանման միջոցով գյուղացիական տնտեսություններին աջակցության տրամադրում</a:t>
                      </a:r>
                      <a:endParaRPr lang="hy-AM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1,000,000.0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7750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7750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5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y-AM" sz="1600" u="none" strike="noStrike" dirty="0">
                          <a:effectLst/>
                        </a:rPr>
                        <a:t>Վարձատրվող հասարակական աշխատանքների կազմակերպման միջոցով գործազուրկների ժամանակավոր զբաղվածության ապահովում</a:t>
                      </a:r>
                      <a:endParaRPr lang="hy-AM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63,000.0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415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415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9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y-AM" sz="1600" u="none" strike="noStrike" dirty="0">
                          <a:effectLst/>
                        </a:rPr>
                        <a:t>Նոր ծրագրեր </a:t>
                      </a:r>
                      <a:endParaRPr lang="hy-AM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112,000.00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9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y-AM" sz="1600" u="none" strike="noStrike" dirty="0">
                          <a:effectLst/>
                        </a:rPr>
                        <a:t>Աշխատանքի տոնավաճառի կազմակերպում</a:t>
                      </a:r>
                      <a:endParaRPr lang="hy-AM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8,400.00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x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x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800" u="none" strike="noStrike" dirty="0">
                          <a:effectLst/>
                        </a:rPr>
                        <a:t>12 տոնավաճառ</a:t>
                      </a:r>
                      <a:endParaRPr lang="hy-AM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3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Կայուն</a:t>
                      </a:r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զբաղվածություն</a:t>
                      </a:r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ապահովող</a:t>
                      </a:r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ծրագրեր</a:t>
                      </a:r>
                      <a:endParaRPr lang="hy-AM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1,138.000.0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5342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65.0%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3462</a:t>
                      </a:r>
                      <a:endParaRPr lang="hy-AM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Ժամանակավոր</a:t>
                      </a:r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զբաղվածություն</a:t>
                      </a:r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ապահովող</a:t>
                      </a:r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ծրագրեր</a:t>
                      </a:r>
                      <a:endParaRPr lang="hy-AM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1,063.000.0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8165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</a:rPr>
                        <a:t>x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8165</a:t>
                      </a:r>
                      <a:endParaRPr lang="hy-AM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983"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Ընդամենը</a:t>
                      </a:r>
                      <a:endParaRPr lang="hy-AM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2,201,000.0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13507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</a:rPr>
                        <a:t>x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11627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853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734" y="827044"/>
            <a:ext cx="9144000" cy="823957"/>
          </a:xfrm>
        </p:spPr>
        <p:txBody>
          <a:bodyPr>
            <a:normAutofit fontScale="90000"/>
          </a:bodyPr>
          <a:lstStyle/>
          <a:p>
            <a:r>
              <a:rPr lang="en-US" sz="3200" b="1" dirty="0" err="1"/>
              <a:t>Ներկայացվող</a:t>
            </a:r>
            <a:r>
              <a:rPr lang="en-US" sz="3200" b="1" dirty="0"/>
              <a:t> </a:t>
            </a:r>
            <a:r>
              <a:rPr lang="en-US" sz="3200" b="1" dirty="0" err="1"/>
              <a:t>տարբերակների</a:t>
            </a:r>
            <a:r>
              <a:rPr lang="en-US" sz="3200" b="1" dirty="0"/>
              <a:t> </a:t>
            </a:r>
            <a:r>
              <a:rPr lang="en-US" sz="3200" b="1" dirty="0" err="1"/>
              <a:t>համադրում</a:t>
            </a:r>
            <a:endParaRPr lang="en-US" sz="32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907075"/>
              </p:ext>
            </p:extLst>
          </p:nvPr>
        </p:nvGraphicFramePr>
        <p:xfrm>
          <a:off x="791111" y="1995090"/>
          <a:ext cx="10602929" cy="411923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24675"/>
                <a:gridCol w="6380252"/>
                <a:gridCol w="1674686"/>
                <a:gridCol w="1623316"/>
              </a:tblGrid>
              <a:tr h="8952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y-AM" sz="1800" b="1" dirty="0">
                          <a:effectLst/>
                        </a:rPr>
                        <a:t>Հ/Հ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y-AM" sz="1800" b="1" dirty="0">
                          <a:effectLst/>
                        </a:rPr>
                        <a:t>Ցուցանիշի անվանումը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800" b="1" dirty="0">
                          <a:effectLst/>
                        </a:rPr>
                        <a:t>Առաջարկվող տարբերակ (տարբերակ 1)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y-AM" sz="1800" b="1" dirty="0">
                          <a:effectLst/>
                        </a:rPr>
                        <a:t>Նոր տարբերակ (տարբերակ 2)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</a:tr>
              <a:tr h="27009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y-AM" sz="1800" dirty="0">
                          <a:effectLst/>
                        </a:rPr>
                        <a:t>Միջոցառումների բյուջեն  հազար դրամ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Sylfaen" panose="010A0502050306030303" pitchFamily="18" charset="0"/>
                        </a:rPr>
                        <a:t>1,667,476.0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  <a:latin typeface="Sylfaen" panose="010A0502050306030303" pitchFamily="18" charset="0"/>
                        </a:rPr>
                        <a:t>2,201,000.0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</a:tr>
              <a:tr h="2700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  <a:latin typeface="Sylfaen" panose="010A0502050306030303" pitchFamily="18" charset="0"/>
                          <a:ea typeface="Calibri"/>
                          <a:cs typeface="Times New Roman"/>
                        </a:rPr>
                        <a:t>1,138.0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</a:tr>
              <a:tr h="27791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y-AM" sz="1800" dirty="0">
                          <a:effectLst/>
                        </a:rPr>
                        <a:t>Ընդգրկված շահառուների թիվը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Sylfaen" panose="010A0502050306030303" pitchFamily="18" charset="0"/>
                        </a:rPr>
                        <a:t>7 672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Sylfaen" panose="010A0502050306030303" pitchFamily="18" charset="0"/>
                        </a:rPr>
                        <a:t>13 507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</a:tr>
              <a:tr h="2779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Sylfaen" panose="010A0502050306030303" pitchFamily="18" charset="0"/>
                          <a:ea typeface="Calibri"/>
                          <a:cs typeface="Times New Roman"/>
                        </a:rPr>
                        <a:t>4986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  <a:latin typeface="Sylfaen" panose="010A0502050306030303" pitchFamily="18" charset="0"/>
                          <a:ea typeface="Calibri"/>
                          <a:cs typeface="Times New Roman"/>
                        </a:rPr>
                        <a:t>5342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</a:tr>
              <a:tr h="31873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y-AM" sz="1800" dirty="0">
                          <a:effectLst/>
                        </a:rPr>
                        <a:t>Մեկ շահառուի հաշվարկով  պլանավորված ծախսը`  ՀՀ դրամ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Sylfaen" panose="010A0502050306030303" pitchFamily="18" charset="0"/>
                        </a:rPr>
                        <a:t>217 345</a:t>
                      </a:r>
                      <a:endParaRPr lang="en-US" sz="180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  <a:latin typeface="Sylfaen" panose="010A0502050306030303" pitchFamily="18" charset="0"/>
                        </a:rPr>
                        <a:t>213.0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</a:tr>
              <a:tr h="318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  <a:latin typeface="Sylfaen" panose="010A0502050306030303" pitchFamily="18" charset="0"/>
                          <a:ea typeface="Calibri"/>
                          <a:cs typeface="Times New Roman"/>
                        </a:rPr>
                        <a:t>163,000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</a:tr>
              <a:tr h="5968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y-AM" sz="1800" dirty="0">
                          <a:effectLst/>
                        </a:rPr>
                        <a:t>Կայուն զբաղվածության գործակցի միջին արժեք, 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Sylfaen" panose="010A0502050306030303" pitchFamily="18" charset="0"/>
                        </a:rPr>
                        <a:t>57.8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  <a:latin typeface="Sylfaen" panose="010A0502050306030303" pitchFamily="18" charset="0"/>
                        </a:rPr>
                        <a:t>65</a:t>
                      </a:r>
                      <a:r>
                        <a:rPr lang="hy-AM" sz="1800" dirty="0" smtClean="0">
                          <a:effectLst/>
                          <a:latin typeface="Sylfaen" panose="010A0502050306030303" pitchFamily="18" charset="0"/>
                        </a:rPr>
                        <a:t>,0</a:t>
                      </a:r>
                      <a:r>
                        <a:rPr lang="en-US" sz="180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br>
                        <a:rPr lang="en-US" sz="1800" dirty="0" smtClean="0">
                          <a:effectLst/>
                          <a:latin typeface="Sylfaen" panose="010A0502050306030303" pitchFamily="18" charset="0"/>
                        </a:rPr>
                      </a:br>
                      <a:r>
                        <a:rPr lang="en-US" sz="1800" dirty="0" smtClean="0">
                          <a:effectLst/>
                          <a:latin typeface="Sylfaen" panose="010A0502050306030303" pitchFamily="18" charset="0"/>
                        </a:rPr>
                        <a:t>(&gt;≈ 80%)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</a:tr>
              <a:tr h="5968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y-AM" sz="1800" dirty="0">
                          <a:effectLst/>
                        </a:rPr>
                        <a:t>Ծրագրերի </a:t>
                      </a:r>
                      <a:r>
                        <a:rPr lang="hy-AM" sz="1800" dirty="0" smtClean="0">
                          <a:effectLst/>
                        </a:rPr>
                        <a:t>կանխատեսվող</a:t>
                      </a:r>
                      <a:r>
                        <a:rPr lang="hy-AM" sz="1800" baseline="0" dirty="0" smtClean="0">
                          <a:effectLst/>
                        </a:rPr>
                        <a:t> </a:t>
                      </a:r>
                      <a:r>
                        <a:rPr lang="hy-AM" sz="1800" dirty="0" smtClean="0">
                          <a:effectLst/>
                        </a:rPr>
                        <a:t>կատարողական </a:t>
                      </a:r>
                      <a:r>
                        <a:rPr lang="en-US" sz="1800" dirty="0">
                          <a:effectLst/>
                        </a:rPr>
                        <a:t>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800" dirty="0">
                          <a:effectLst/>
                          <a:latin typeface="Sylfaen" panose="010A0502050306030303" pitchFamily="18" charset="0"/>
                        </a:rPr>
                        <a:t>65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Sylfaen" panose="010A0502050306030303" pitchFamily="18" charset="0"/>
                        </a:rPr>
                        <a:t>95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4631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ՇՆՈՐՀԱԿԱԼՈՒԹՅՈՒՆ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0483" y="3637439"/>
            <a:ext cx="1820317" cy="32205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6133" y="1818719"/>
            <a:ext cx="3447387" cy="24484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0355" y="3503932"/>
            <a:ext cx="1895778" cy="33540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0800" y="1818719"/>
            <a:ext cx="4110240" cy="232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95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b="1" dirty="0" smtClean="0"/>
              <a:t>ՄԳ իրականացման իրավական հիմքերը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y-AM" sz="2000" dirty="0">
                <a:latin typeface="Sylfaen" panose="010A0502050306030303" pitchFamily="18" charset="0"/>
              </a:rPr>
              <a:t>ՀՀ կառավարության 2014 թ.  սեպտեմբերի 11-ի </a:t>
            </a:r>
            <a:r>
              <a:rPr lang="hy-AM" sz="2000" dirty="0" smtClean="0">
                <a:latin typeface="Sylfaen" panose="010A0502050306030303" pitchFamily="18" charset="0"/>
              </a:rPr>
              <a:t>«</a:t>
            </a:r>
            <a:r>
              <a:rPr lang="hy-AM" sz="2000" dirty="0">
                <a:latin typeface="Sylfaen" panose="010A0502050306030303" pitchFamily="18" charset="0"/>
              </a:rPr>
              <a:t>Զբաղվածության կարգավորման ամենամյա պետական ծրագրի մոնիթորինգի և գնահատման իրականացման  կարգը հաստատելու մասին</a:t>
            </a:r>
            <a:r>
              <a:rPr lang="hy-AM" sz="2000" dirty="0" smtClean="0">
                <a:latin typeface="Sylfaen" panose="010A0502050306030303" pitchFamily="18" charset="0"/>
              </a:rPr>
              <a:t>»</a:t>
            </a:r>
            <a:r>
              <a:rPr lang="en-US" sz="2000" dirty="0" smtClean="0">
                <a:latin typeface="Sylfaen" panose="010A0502050306030303" pitchFamily="18" charset="0"/>
              </a:rPr>
              <a:t> N </a:t>
            </a:r>
            <a:r>
              <a:rPr lang="en-US" sz="2000" dirty="0">
                <a:latin typeface="Sylfaen" panose="010A0502050306030303" pitchFamily="18" charset="0"/>
              </a:rPr>
              <a:t>981 - </a:t>
            </a:r>
            <a:r>
              <a:rPr lang="hy-AM" sz="2000" dirty="0">
                <a:latin typeface="Sylfaen" panose="010A0502050306030303" pitchFamily="18" charset="0"/>
              </a:rPr>
              <a:t>Ն  որոշում</a:t>
            </a:r>
          </a:p>
          <a:p>
            <a:r>
              <a:rPr lang="hy-AM" sz="2000" dirty="0" smtClean="0">
                <a:latin typeface="Sylfaen" panose="010A0502050306030303" pitchFamily="18" charset="0"/>
              </a:rPr>
              <a:t>ՀՀ </a:t>
            </a:r>
            <a:r>
              <a:rPr lang="hy-AM" sz="2000" dirty="0">
                <a:latin typeface="Sylfaen" panose="010A0502050306030303" pitchFamily="18" charset="0"/>
              </a:rPr>
              <a:t>աշխատանքի և սոցիալական </a:t>
            </a:r>
            <a:r>
              <a:rPr lang="hy-AM" sz="2000" dirty="0" smtClean="0">
                <a:latin typeface="Sylfaen" panose="010A0502050306030303" pitchFamily="18" charset="0"/>
              </a:rPr>
              <a:t>հարցերի  նախարարի 2014 </a:t>
            </a:r>
            <a:r>
              <a:rPr lang="hy-AM" sz="2000" dirty="0">
                <a:latin typeface="Sylfaen" panose="010A0502050306030303" pitchFamily="18" charset="0"/>
              </a:rPr>
              <a:t>թ.  նոյեմբերի 3-ի  </a:t>
            </a:r>
            <a:r>
              <a:rPr lang="hy-AM" sz="2000" dirty="0" smtClean="0">
                <a:latin typeface="Sylfaen" panose="010A0502050306030303" pitchFamily="18" charset="0"/>
              </a:rPr>
              <a:t>«</a:t>
            </a:r>
            <a:r>
              <a:rPr lang="hy-AM" sz="2000" dirty="0">
                <a:latin typeface="Sylfaen" panose="010A0502050306030303" pitchFamily="18" charset="0"/>
              </a:rPr>
              <a:t>Զբաղվածության կարգավորման ամենամյա պետական ծրագրի մոնիթորինգի և գնահատման մեթոդաբանությունը հաստատելու </a:t>
            </a:r>
            <a:r>
              <a:rPr lang="hy-AM" sz="2000" dirty="0" smtClean="0">
                <a:latin typeface="Sylfaen" panose="010A0502050306030303" pitchFamily="18" charset="0"/>
              </a:rPr>
              <a:t>մասին»</a:t>
            </a:r>
            <a:r>
              <a:rPr lang="en-US" sz="2000" dirty="0" smtClean="0">
                <a:latin typeface="Sylfaen" panose="010A0502050306030303" pitchFamily="18" charset="0"/>
              </a:rPr>
              <a:t> N </a:t>
            </a:r>
            <a:r>
              <a:rPr lang="en-US" sz="2000" dirty="0">
                <a:latin typeface="Sylfaen" panose="010A0502050306030303" pitchFamily="18" charset="0"/>
              </a:rPr>
              <a:t>121-</a:t>
            </a:r>
            <a:r>
              <a:rPr lang="hy-AM" sz="2000" dirty="0">
                <a:latin typeface="Sylfaen" panose="010A0502050306030303" pitchFamily="18" charset="0"/>
              </a:rPr>
              <a:t>Ա/1  </a:t>
            </a:r>
            <a:r>
              <a:rPr lang="hy-AM" sz="2000" dirty="0" smtClean="0">
                <a:latin typeface="Sylfaen" panose="010A0502050306030303" pitchFamily="18" charset="0"/>
              </a:rPr>
              <a:t>հրաման</a:t>
            </a:r>
            <a:endParaRPr lang="en-US" sz="2000" dirty="0" smtClean="0">
              <a:latin typeface="Sylfaen" panose="010A0502050306030303" pitchFamily="18" charset="0"/>
            </a:endParaRPr>
          </a:p>
          <a:p>
            <a:r>
              <a:rPr lang="hy-AM" sz="2000" dirty="0">
                <a:latin typeface="Sylfaen" panose="010A0502050306030303" pitchFamily="18" charset="0"/>
              </a:rPr>
              <a:t>ՀՀ աշխատանքի և սոցիալական հարցերի </a:t>
            </a:r>
            <a:r>
              <a:rPr lang="hy-AM" sz="2000" dirty="0" smtClean="0">
                <a:latin typeface="Sylfaen" panose="010A0502050306030303" pitchFamily="18" charset="0"/>
              </a:rPr>
              <a:t>նախարարի 201</a:t>
            </a:r>
            <a:r>
              <a:rPr lang="en-US" sz="2000" dirty="0">
                <a:latin typeface="Sylfaen" panose="010A0502050306030303" pitchFamily="18" charset="0"/>
              </a:rPr>
              <a:t>6</a:t>
            </a:r>
            <a:r>
              <a:rPr lang="hy-AM" sz="2000" dirty="0">
                <a:latin typeface="Sylfaen" panose="010A0502050306030303" pitchFamily="18" charset="0"/>
              </a:rPr>
              <a:t>թ.  </a:t>
            </a:r>
            <a:r>
              <a:rPr lang="hy-AM" sz="2000" dirty="0">
                <a:solidFill>
                  <a:schemeClr val="tx1"/>
                </a:solidFill>
                <a:latin typeface="Sylfaen" panose="010A0502050306030303" pitchFamily="18" charset="0"/>
              </a:rPr>
              <a:t>դեկտեմբերի </a:t>
            </a:r>
            <a:r>
              <a:rPr lang="hy-AM" sz="2000" dirty="0" smtClean="0">
                <a:solidFill>
                  <a:schemeClr val="tx1"/>
                </a:solidFill>
                <a:latin typeface="Sylfaen" panose="010A0502050306030303" pitchFamily="18" charset="0"/>
              </a:rPr>
              <a:t>29-ի</a:t>
            </a:r>
            <a:r>
              <a:rPr lang="hy-AM" sz="2000" dirty="0" smtClean="0">
                <a:latin typeface="Sylfaen" panose="010A0502050306030303" pitchFamily="18" charset="0"/>
              </a:rPr>
              <a:t> «</a:t>
            </a:r>
            <a:r>
              <a:rPr lang="hy-AM" sz="2000" dirty="0">
                <a:latin typeface="Sylfaen" panose="010A0502050306030303" pitchFamily="18" charset="0"/>
              </a:rPr>
              <a:t>ՀՀ սոցիալական պաշտպանության ոլորտում իրականացվող ծրագրերի մոնիթորինգի և գնահատման տարեկան ծրագիրը հաստատելու մասին» </a:t>
            </a:r>
            <a:r>
              <a:rPr lang="en-US" sz="2000" dirty="0" smtClean="0">
                <a:solidFill>
                  <a:schemeClr val="tx1"/>
                </a:solidFill>
                <a:latin typeface="Sylfaen" panose="010A0502050306030303" pitchFamily="18" charset="0"/>
              </a:rPr>
              <a:t>N </a:t>
            </a:r>
            <a:r>
              <a:rPr lang="en-US" sz="2000" dirty="0">
                <a:solidFill>
                  <a:schemeClr val="tx1"/>
                </a:solidFill>
                <a:latin typeface="Sylfaen" panose="010A0502050306030303" pitchFamily="18" charset="0"/>
              </a:rPr>
              <a:t>188 -</a:t>
            </a:r>
            <a:r>
              <a:rPr lang="hy-AM" sz="2000" dirty="0">
                <a:solidFill>
                  <a:schemeClr val="tx1"/>
                </a:solidFill>
                <a:latin typeface="Sylfaen" panose="010A0502050306030303" pitchFamily="18" charset="0"/>
              </a:rPr>
              <a:t>Ա/1  </a:t>
            </a:r>
            <a:r>
              <a:rPr lang="hy-AM" sz="2000" dirty="0" smtClean="0">
                <a:solidFill>
                  <a:schemeClr val="tx1"/>
                </a:solidFill>
                <a:latin typeface="Sylfaen" panose="010A0502050306030303" pitchFamily="18" charset="0"/>
              </a:rPr>
              <a:t>հրաման</a:t>
            </a:r>
            <a:endParaRPr lang="en-US" sz="2000" dirty="0" smtClean="0">
              <a:solidFill>
                <a:schemeClr val="tx1"/>
              </a:solidFill>
              <a:latin typeface="Sylfaen" panose="010A0502050306030303" pitchFamily="18" charset="0"/>
            </a:endParaRPr>
          </a:p>
          <a:p>
            <a:r>
              <a:rPr lang="hy-AM" sz="2000" dirty="0">
                <a:latin typeface="Sylfaen" panose="010A0502050306030303" pitchFamily="18" charset="0"/>
              </a:rPr>
              <a:t>ՀՀ ԱՍՀ  նախարարի 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smtClean="0">
                <a:latin typeface="Sylfaen" panose="010A0502050306030303" pitchFamily="18" charset="0"/>
              </a:rPr>
              <a:t>2016թ</a:t>
            </a:r>
            <a:r>
              <a:rPr lang="hy-AM" sz="2000" dirty="0">
                <a:latin typeface="Sylfaen" panose="010A0502050306030303" pitchFamily="18" charset="0"/>
              </a:rPr>
              <a:t>.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hy-AM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հունիսի</a:t>
            </a:r>
            <a:r>
              <a:rPr lang="en-US" sz="2000" dirty="0">
                <a:latin typeface="Sylfaen" panose="010A0502050306030303" pitchFamily="18" charset="0"/>
              </a:rPr>
              <a:t> 28</a:t>
            </a:r>
            <a:r>
              <a:rPr lang="hy-AM" sz="2000" dirty="0">
                <a:latin typeface="Sylfaen" panose="010A0502050306030303" pitchFamily="18" charset="0"/>
              </a:rPr>
              <a:t>-ի  </a:t>
            </a:r>
            <a:r>
              <a:rPr lang="en-US" sz="2000" dirty="0">
                <a:latin typeface="Sylfaen" panose="010A0502050306030303" pitchFamily="18" charset="0"/>
              </a:rPr>
              <a:t>N 70</a:t>
            </a:r>
            <a:r>
              <a:rPr lang="hy-AM" sz="2000" dirty="0">
                <a:latin typeface="Sylfaen" panose="010A0502050306030303" pitchFamily="18" charset="0"/>
              </a:rPr>
              <a:t>-Ա/1</a:t>
            </a:r>
            <a:r>
              <a:rPr lang="en-US" sz="2000" dirty="0">
                <a:latin typeface="Sylfaen" panose="010A0502050306030303" pitchFamily="18" charset="0"/>
              </a:rPr>
              <a:t>  հ</a:t>
            </a:r>
            <a:r>
              <a:rPr lang="hy-AM" sz="2000" dirty="0" smtClean="0">
                <a:latin typeface="Sylfaen" panose="010A0502050306030303" pitchFamily="18" charset="0"/>
              </a:rPr>
              <a:t>րամանը</a:t>
            </a:r>
            <a:endParaRPr lang="en-US" sz="2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66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b="1" dirty="0"/>
              <a:t>Զբաղվածության </a:t>
            </a:r>
            <a:r>
              <a:rPr lang="hy-AM" b="1" dirty="0" smtClean="0"/>
              <a:t>Կարգավորման ամենամյա պետական ծրագրի </a:t>
            </a:r>
            <a:r>
              <a:rPr lang="hy-AM" b="1" dirty="0"/>
              <a:t>թիրախային </a:t>
            </a:r>
            <a:r>
              <a:rPr lang="hy-AM" b="1" dirty="0" smtClean="0"/>
              <a:t>ցուցանիշների կատարողականը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35572" y="1842558"/>
            <a:ext cx="2308485" cy="954107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y-AM" sz="1400" b="1" dirty="0"/>
              <a:t>Ցուցանիշի թիրախային արժեքը` ըստ </a:t>
            </a:r>
            <a:r>
              <a:rPr lang="hy-AM" sz="1400" b="1" dirty="0" smtClean="0"/>
              <a:t>ռազմա-վարության</a:t>
            </a:r>
            <a:endParaRPr lang="en-US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25980" y="1863130"/>
            <a:ext cx="1753848" cy="954107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/>
              <a:t>Ցուցանիշի</a:t>
            </a:r>
            <a:r>
              <a:rPr lang="en-US" sz="1400" b="1" dirty="0"/>
              <a:t> </a:t>
            </a:r>
            <a:r>
              <a:rPr lang="en-US" sz="1400" b="1" dirty="0" err="1"/>
              <a:t>փաստացի</a:t>
            </a:r>
            <a:r>
              <a:rPr lang="en-US" sz="1400" b="1" dirty="0"/>
              <a:t> </a:t>
            </a:r>
            <a:r>
              <a:rPr lang="en-US" sz="1400" b="1" dirty="0" err="1" smtClean="0"/>
              <a:t>արժեքը</a:t>
            </a:r>
            <a:r>
              <a:rPr lang="hy-AM" sz="1400" b="1" dirty="0" smtClean="0"/>
              <a:t> 2015թ-ին</a:t>
            </a:r>
            <a:r>
              <a:rPr lang="en-US" sz="1400" b="1" dirty="0" smtClean="0"/>
              <a:t>, </a:t>
            </a:r>
            <a:r>
              <a:rPr lang="hy-AM" sz="1400" b="1" dirty="0"/>
              <a:t>մարդ </a:t>
            </a:r>
            <a:endParaRPr lang="en-US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060342" y="1859058"/>
            <a:ext cx="1800455" cy="954107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/>
              <a:t>Ցուցանիշի</a:t>
            </a:r>
            <a:r>
              <a:rPr lang="en-US" sz="1400" b="1" dirty="0"/>
              <a:t> </a:t>
            </a:r>
            <a:r>
              <a:rPr lang="en-US" sz="1400" b="1" dirty="0" err="1"/>
              <a:t>փաստացի</a:t>
            </a:r>
            <a:r>
              <a:rPr lang="en-US" sz="1400" b="1" dirty="0"/>
              <a:t> </a:t>
            </a:r>
            <a:r>
              <a:rPr lang="en-US" sz="1400" b="1" dirty="0" err="1" smtClean="0"/>
              <a:t>արժեքը</a:t>
            </a:r>
            <a:r>
              <a:rPr lang="hy-AM" sz="1400" b="1" dirty="0" smtClean="0"/>
              <a:t> 2016թ-ին</a:t>
            </a:r>
            <a:r>
              <a:rPr lang="en-US" sz="1400" b="1" dirty="0" smtClean="0"/>
              <a:t>, </a:t>
            </a:r>
            <a:r>
              <a:rPr lang="hy-AM" sz="1400" b="1" dirty="0"/>
              <a:t>մարդ </a:t>
            </a:r>
            <a:endParaRPr 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959909" y="1893609"/>
            <a:ext cx="1742989" cy="830997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/>
              <a:t>Թիրախին</a:t>
            </a:r>
            <a:r>
              <a:rPr lang="en-US" sz="1600" b="1" dirty="0"/>
              <a:t> </a:t>
            </a:r>
            <a:r>
              <a:rPr lang="en-US" sz="1600" b="1" dirty="0" err="1"/>
              <a:t>հասնելու</a:t>
            </a:r>
            <a:r>
              <a:rPr lang="en-US" sz="1600" b="1" dirty="0"/>
              <a:t> </a:t>
            </a:r>
            <a:r>
              <a:rPr lang="en-US" sz="1600" b="1" dirty="0" err="1" smtClean="0"/>
              <a:t>աստիճանը</a:t>
            </a:r>
            <a:endParaRPr lang="en-US" sz="1600" b="1" dirty="0"/>
          </a:p>
        </p:txBody>
      </p:sp>
      <p:sp>
        <p:nvSpPr>
          <p:cNvPr id="8" name="Down Arrow 7"/>
          <p:cNvSpPr/>
          <p:nvPr/>
        </p:nvSpPr>
        <p:spPr>
          <a:xfrm>
            <a:off x="4941200" y="2942897"/>
            <a:ext cx="269823" cy="309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6867990" y="2942897"/>
            <a:ext cx="269823" cy="309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8750091" y="2945469"/>
            <a:ext cx="269823" cy="309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10678685" y="2941897"/>
            <a:ext cx="269823" cy="309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3830" y="2906754"/>
            <a:ext cx="3823038" cy="740046"/>
          </a:xfrm>
          <a:prstGeom prst="rect">
            <a:avLst/>
          </a:prstGeom>
          <a:noFill/>
          <a:ln>
            <a:solidFill>
              <a:schemeClr val="accent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12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Աշխատաշուկայի</a:t>
            </a:r>
            <a:r>
              <a:rPr lang="en-US" sz="1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12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պետական</a:t>
            </a:r>
            <a:r>
              <a:rPr lang="en-US" sz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12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կարգավորման</a:t>
            </a:r>
            <a:r>
              <a:rPr lang="en-US" sz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12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ծրագրերում</a:t>
            </a:r>
            <a:r>
              <a:rPr lang="en-US" sz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12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ներառվող</a:t>
            </a:r>
            <a:r>
              <a:rPr lang="en-US" sz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12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անձանց</a:t>
            </a:r>
            <a:r>
              <a:rPr lang="en-US" sz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12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թվաքանակի</a:t>
            </a:r>
            <a:r>
              <a:rPr lang="en-US" sz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12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աճ</a:t>
            </a:r>
            <a:r>
              <a:rPr lang="en-US" sz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՝ </a:t>
            </a:r>
            <a:r>
              <a:rPr lang="en-US" sz="12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նախորդ</a:t>
            </a:r>
            <a:r>
              <a:rPr lang="en-US" sz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12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տարվա</a:t>
            </a:r>
            <a:r>
              <a:rPr lang="en-US" sz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12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համեմատ</a:t>
            </a:r>
            <a:endParaRPr lang="en-US" sz="1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13986" y="3379015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5</a:t>
            </a:r>
            <a:r>
              <a:rPr lang="en-US" sz="2000" b="1" dirty="0" smtClean="0"/>
              <a:t>%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494815" y="3379015"/>
            <a:ext cx="889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11107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500387" y="3412884"/>
            <a:ext cx="889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13053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452443" y="3379015"/>
            <a:ext cx="861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17.5%</a:t>
            </a:r>
            <a:endParaRPr lang="en-US" sz="2000" b="1" dirty="0"/>
          </a:p>
        </p:txBody>
      </p:sp>
      <p:sp>
        <p:nvSpPr>
          <p:cNvPr id="17" name="Rectangle 16"/>
          <p:cNvSpPr/>
          <p:nvPr/>
        </p:nvSpPr>
        <p:spPr>
          <a:xfrm>
            <a:off x="545890" y="3634475"/>
            <a:ext cx="3847180" cy="767494"/>
          </a:xfrm>
          <a:prstGeom prst="rect">
            <a:avLst/>
          </a:prstGeom>
          <a:noFill/>
          <a:ln>
            <a:solidFill>
              <a:schemeClr val="accent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15000"/>
              </a:lnSpc>
              <a:buFont typeface="+mj-lt"/>
              <a:buAutoNum type="arabicPeriod" startAt="2"/>
            </a:pPr>
            <a:r>
              <a:rPr lang="hy-AM" sz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Ծրագրերում ներառված հաշմանդամություն ունեցող անձանց աշխատանքի տեղավորման աճ՝ նախորդ տարվա համեմատ</a:t>
            </a:r>
            <a:endParaRPr lang="hy-AM" sz="12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59760" y="3928262"/>
            <a:ext cx="651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5</a:t>
            </a:r>
            <a:r>
              <a:rPr lang="hy-AM" sz="2000" b="1" dirty="0" smtClean="0"/>
              <a:t>0</a:t>
            </a:r>
            <a:r>
              <a:rPr lang="en-US" sz="2000" b="1" dirty="0" smtClean="0"/>
              <a:t>%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440589" y="3928262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sz="2000" b="1" dirty="0" smtClean="0"/>
              <a:t>615</a:t>
            </a:r>
            <a:endParaRPr lang="en-US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8446161" y="3962131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sz="2000" b="1" dirty="0" smtClean="0"/>
              <a:t>918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0398217" y="3928262"/>
            <a:ext cx="861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sz="2000" b="1" dirty="0" smtClean="0"/>
              <a:t>49</a:t>
            </a:r>
            <a:r>
              <a:rPr lang="en-US" sz="2000" b="1" dirty="0" smtClean="0"/>
              <a:t>.</a:t>
            </a:r>
            <a:r>
              <a:rPr lang="hy-AM" sz="2000" b="1" dirty="0" smtClean="0"/>
              <a:t>3</a:t>
            </a:r>
            <a:r>
              <a:rPr lang="en-US" sz="2000" b="1" dirty="0" smtClean="0"/>
              <a:t>%</a:t>
            </a:r>
            <a:endParaRPr lang="en-US" sz="2000" b="1" dirty="0"/>
          </a:p>
        </p:txBody>
      </p:sp>
      <p:sp>
        <p:nvSpPr>
          <p:cNvPr id="27" name="Rectangle 26"/>
          <p:cNvSpPr/>
          <p:nvPr/>
        </p:nvSpPr>
        <p:spPr>
          <a:xfrm>
            <a:off x="545890" y="4411884"/>
            <a:ext cx="3840978" cy="606600"/>
          </a:xfrm>
          <a:prstGeom prst="rect">
            <a:avLst/>
          </a:prstGeom>
          <a:noFill/>
          <a:ln>
            <a:solidFill>
              <a:schemeClr val="accent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15000"/>
              </a:lnSpc>
              <a:buFont typeface="+mj-lt"/>
              <a:buAutoNum type="arabicPeriod" startAt="3"/>
            </a:pPr>
            <a:r>
              <a:rPr lang="hy-AM" sz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ԶՊԳ տարածքային կենտրոններում հաշվառված երիտասարդների աշխատանքի տեղավորում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45890" y="5031966"/>
            <a:ext cx="3840978" cy="452041"/>
          </a:xfrm>
          <a:prstGeom prst="rect">
            <a:avLst/>
          </a:prstGeom>
          <a:noFill/>
          <a:ln>
            <a:solidFill>
              <a:schemeClr val="accent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15000"/>
              </a:lnSpc>
              <a:buFont typeface="+mj-lt"/>
              <a:buAutoNum type="arabicPeriod" startAt="4"/>
            </a:pPr>
            <a:r>
              <a:rPr lang="hy-AM" sz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Կայուն զբաղվածության գործակցի ապահովում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55760" y="5494510"/>
            <a:ext cx="3831107" cy="679317"/>
          </a:xfrm>
          <a:prstGeom prst="rect">
            <a:avLst/>
          </a:prstGeom>
          <a:noFill/>
          <a:ln>
            <a:solidFill>
              <a:schemeClr val="accent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15000"/>
              </a:lnSpc>
              <a:buFont typeface="+mj-lt"/>
              <a:buAutoNum type="arabicPeriod" startAt="5"/>
            </a:pPr>
            <a:r>
              <a:rPr lang="hy-AM" sz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Գործատուներից ստացված և հավաքագրված   չկրկնվող թափուր աշխատատեղերի թվի աճ` նախորդ տարվա համեմատ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45890" y="6209999"/>
            <a:ext cx="3840977" cy="425857"/>
          </a:xfrm>
          <a:prstGeom prst="rect">
            <a:avLst/>
          </a:prstGeom>
          <a:noFill/>
          <a:ln>
            <a:solidFill>
              <a:schemeClr val="accent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15000"/>
              </a:lnSpc>
              <a:buFont typeface="+mj-lt"/>
              <a:buAutoNum type="arabicPeriod" startAt="6"/>
            </a:pPr>
            <a:r>
              <a:rPr lang="hy-AM" sz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ԶՊԳ տարածքային կենտրոնների հետ համագործակցող գործատուների թվի աճ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42657" y="4649162"/>
            <a:ext cx="651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</a:t>
            </a:r>
            <a:r>
              <a:rPr lang="hy-AM" sz="2000" b="1" dirty="0" smtClean="0"/>
              <a:t>8</a:t>
            </a:r>
            <a:r>
              <a:rPr lang="en-US" sz="2000" b="1" dirty="0" smtClean="0"/>
              <a:t>%</a:t>
            </a:r>
            <a:endParaRPr 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423486" y="4649162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sz="2000" b="1" dirty="0" smtClean="0"/>
              <a:t>4112</a:t>
            </a:r>
            <a:endParaRPr lang="en-US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8429058" y="4683031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sz="2000" b="1" dirty="0" smtClean="0"/>
              <a:t>4697</a:t>
            </a:r>
            <a:endParaRPr lang="en-US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0381114" y="4649162"/>
            <a:ext cx="861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sz="2000" b="1" dirty="0" smtClean="0"/>
              <a:t>14</a:t>
            </a:r>
            <a:r>
              <a:rPr lang="en-US" sz="2000" b="1" dirty="0" smtClean="0"/>
              <a:t>.</a:t>
            </a:r>
            <a:r>
              <a:rPr lang="hy-AM" sz="2000" b="1" dirty="0" smtClean="0"/>
              <a:t>2</a:t>
            </a:r>
            <a:r>
              <a:rPr lang="en-US" sz="2000" b="1" dirty="0" smtClean="0"/>
              <a:t>%</a:t>
            </a:r>
            <a:endParaRPr lang="en-US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742657" y="5266147"/>
            <a:ext cx="861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2</a:t>
            </a:r>
            <a:r>
              <a:rPr lang="hy-AM" sz="2000" b="1" dirty="0" smtClean="0"/>
              <a:t>6</a:t>
            </a:r>
            <a:r>
              <a:rPr lang="en-US" sz="2000" b="1" dirty="0" smtClean="0"/>
              <a:t>.</a:t>
            </a:r>
            <a:r>
              <a:rPr lang="hy-AM" sz="2000" b="1" dirty="0" smtClean="0"/>
              <a:t>5</a:t>
            </a:r>
            <a:r>
              <a:rPr lang="en-US" sz="2000" b="1" dirty="0" smtClean="0"/>
              <a:t>%</a:t>
            </a:r>
            <a:endParaRPr lang="en-US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6423486" y="5266147"/>
            <a:ext cx="861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sz="2000" b="1" dirty="0" smtClean="0"/>
              <a:t>65</a:t>
            </a:r>
            <a:r>
              <a:rPr lang="en-US" sz="2000" b="1" dirty="0" smtClean="0"/>
              <a:t>.</a:t>
            </a:r>
            <a:r>
              <a:rPr lang="hy-AM" sz="2000" b="1" dirty="0" smtClean="0"/>
              <a:t>2</a:t>
            </a:r>
            <a:r>
              <a:rPr lang="en-US" sz="2000" b="1" dirty="0" smtClean="0"/>
              <a:t>%</a:t>
            </a:r>
            <a:endParaRPr lang="en-US" sz="20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8429058" y="5300016"/>
            <a:ext cx="861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58.6%</a:t>
            </a:r>
            <a:endParaRPr lang="en-US" sz="20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0381114" y="5266147"/>
            <a:ext cx="792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121%</a:t>
            </a:r>
            <a:endParaRPr lang="en-US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4742657" y="5838854"/>
            <a:ext cx="651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10%</a:t>
            </a:r>
            <a:endParaRPr lang="en-US" sz="20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6423486" y="5838854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7439</a:t>
            </a:r>
            <a:endParaRPr lang="en-US" sz="20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8429058" y="5872723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7884</a:t>
            </a:r>
            <a:endParaRPr lang="en-US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10381114" y="5838854"/>
            <a:ext cx="7200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6.0%</a:t>
            </a:r>
            <a:endParaRPr lang="en-US" sz="2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4759760" y="6349332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5%</a:t>
            </a:r>
            <a:endParaRPr lang="en-US" sz="2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440589" y="6349332"/>
            <a:ext cx="889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14272</a:t>
            </a:r>
            <a:endParaRPr lang="en-US" sz="20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8446161" y="6383201"/>
            <a:ext cx="889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16354</a:t>
            </a:r>
            <a:endParaRPr lang="en-US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10398217" y="6349332"/>
            <a:ext cx="861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sz="2000" b="1" dirty="0" smtClean="0"/>
              <a:t>14</a:t>
            </a:r>
            <a:r>
              <a:rPr lang="en-US" sz="2000" b="1" dirty="0" smtClean="0"/>
              <a:t>.6%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813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b="1" dirty="0"/>
              <a:t>Զբաղվածության </a:t>
            </a:r>
            <a:r>
              <a:rPr lang="hy-AM" b="1" dirty="0" smtClean="0"/>
              <a:t>Կարգավորման ամենամյա </a:t>
            </a:r>
            <a:r>
              <a:rPr lang="hy-AM" b="1" dirty="0"/>
              <a:t>ծրագրի </a:t>
            </a:r>
            <a:r>
              <a:rPr lang="hy-AM" b="1" dirty="0" smtClean="0"/>
              <a:t>ծախսարդյունավետությունը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819" y="1884683"/>
            <a:ext cx="11153608" cy="809158"/>
          </a:xfrm>
          <a:ln>
            <a:solidFill>
              <a:schemeClr val="accent1">
                <a:lumMod val="10000"/>
                <a:lumOff val="9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hy-AM" sz="1600" dirty="0" smtClean="0">
                <a:latin typeface="Sylfaen" panose="010A0502050306030303" pitchFamily="18" charset="0"/>
              </a:rPr>
              <a:t>2016թ</a:t>
            </a:r>
            <a:r>
              <a:rPr lang="hy-AM" sz="1600" dirty="0">
                <a:latin typeface="Sylfaen" panose="010A0502050306030303" pitchFamily="18" charset="0"/>
              </a:rPr>
              <a:t>. զբաղվածության պետական կարգ</a:t>
            </a:r>
            <a:r>
              <a:rPr lang="en-US" sz="1600" dirty="0">
                <a:latin typeface="Sylfaen" panose="010A0502050306030303" pitchFamily="18" charset="0"/>
              </a:rPr>
              <a:t>ա</a:t>
            </a:r>
            <a:r>
              <a:rPr lang="hy-AM" sz="1600" dirty="0">
                <a:latin typeface="Sylfaen" panose="010A0502050306030303" pitchFamily="18" charset="0"/>
              </a:rPr>
              <a:t>վորման ամենամյա ծրագրի համար հատկացված ֆինանսական ռեսուրսները կազմել են </a:t>
            </a:r>
            <a:r>
              <a:rPr lang="hy-AM" sz="1600" b="1" u="sng" dirty="0">
                <a:latin typeface="Sylfaen" panose="010A0502050306030303" pitchFamily="18" charset="0"/>
              </a:rPr>
              <a:t>2,109.2 մլն դրամ</a:t>
            </a:r>
            <a:r>
              <a:rPr lang="hy-AM" sz="1600" dirty="0">
                <a:latin typeface="Sylfaen" panose="010A0502050306030303" pitchFamily="18" charset="0"/>
              </a:rPr>
              <a:t>՝ սոցիալական </a:t>
            </a:r>
            <a:r>
              <a:rPr lang="en-US" sz="1600" dirty="0" err="1">
                <a:latin typeface="Sylfaen" panose="010A0502050306030303" pitchFamily="18" charset="0"/>
              </a:rPr>
              <a:t>պաշտպանությանը</a:t>
            </a:r>
            <a:r>
              <a:rPr lang="hy-AM" sz="1600" dirty="0">
                <a:latin typeface="Sylfaen" panose="010A0502050306030303" pitchFamily="18" charset="0"/>
              </a:rPr>
              <a:t> հատկացված միջոցների </a:t>
            </a:r>
            <a:r>
              <a:rPr lang="hy-AM" sz="1600" b="1" dirty="0">
                <a:latin typeface="Sylfaen" panose="010A0502050306030303" pitchFamily="18" charset="0"/>
              </a:rPr>
              <a:t>0.5%-ը (կամ ՀՆԱ-ի 0.04%-ը):</a:t>
            </a:r>
            <a:endParaRPr lang="en-US" sz="1600" b="1" dirty="0">
              <a:latin typeface="Sylfaen" panose="010A0502050306030303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7291" y="6340935"/>
            <a:ext cx="11153608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y-AM" sz="1200" dirty="0"/>
              <a:t>*2016թ</a:t>
            </a:r>
            <a:r>
              <a:rPr lang="en-US" sz="1200" dirty="0"/>
              <a:t>․ </a:t>
            </a:r>
            <a:r>
              <a:rPr lang="hy-AM" sz="1200" dirty="0"/>
              <a:t>ԶՊԳ-ի միջոցով</a:t>
            </a:r>
            <a:r>
              <a:rPr lang="en-US" sz="1200" dirty="0"/>
              <a:t> </a:t>
            </a:r>
            <a:r>
              <a:rPr lang="hy-AM" sz="1200" dirty="0"/>
              <a:t>աշխատանքի տեղավորվածների միջին աշխատավարձի չափը, համաձայան ՆՈՐՔ  հիմնադրամի կողմից կատարված անհատական տվյալների բազայի վերլուծության  արդյունքների։</a:t>
            </a:r>
            <a:endParaRPr lang="en-US" sz="1200" i="1" dirty="0">
              <a:latin typeface="Sylfaen" panose="010A0502050306030303" pitchFamily="18" charset="0"/>
              <a:ea typeface="Calibri"/>
              <a:cs typeface="Times New Roman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951021"/>
              </p:ext>
            </p:extLst>
          </p:nvPr>
        </p:nvGraphicFramePr>
        <p:xfrm>
          <a:off x="538819" y="2755263"/>
          <a:ext cx="11153608" cy="3524249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5431808"/>
                <a:gridCol w="5721800"/>
              </a:tblGrid>
              <a:tr h="1078585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13030" algn="l"/>
                        </a:tabLst>
                      </a:pP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hy-AM" sz="1300" dirty="0">
                          <a:effectLst/>
                        </a:rPr>
                        <a:t>Զբաղվածության ակտիվ ծրագրերի վրա </a:t>
                      </a:r>
                      <a:r>
                        <a:rPr lang="hy-AM" sz="1300" dirty="0" smtClean="0">
                          <a:effectLst/>
                        </a:rPr>
                        <a:t>փաստացի կատարված </a:t>
                      </a:r>
                      <a:r>
                        <a:rPr lang="hy-AM" sz="1300" dirty="0">
                          <a:effectLst/>
                        </a:rPr>
                        <a:t>ծախսեր</a:t>
                      </a:r>
                      <a:endParaRPr lang="en-US" sz="10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13030" algn="l"/>
                        </a:tabLst>
                      </a:pPr>
                      <a:r>
                        <a:rPr lang="en-US" sz="1300" dirty="0">
                          <a:effectLst/>
                        </a:rPr>
                        <a:t> ԶՊԳ </a:t>
                      </a:r>
                      <a:r>
                        <a:rPr lang="en-US" sz="1300" dirty="0" err="1">
                          <a:effectLst/>
                        </a:rPr>
                        <a:t>պահպանման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ծախսեր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----------------------------------------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Ընդամենը </a:t>
                      </a:r>
                      <a:r>
                        <a:rPr lang="en-US" sz="1300" dirty="0" err="1">
                          <a:effectLst/>
                        </a:rPr>
                        <a:t>ծախսեր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ru-RU" sz="1300" dirty="0">
                          <a:effectLst/>
                        </a:rPr>
                        <a:t>(</a:t>
                      </a:r>
                      <a:r>
                        <a:rPr lang="en-US" sz="1300" dirty="0">
                          <a:effectLst/>
                        </a:rPr>
                        <a:t>C</a:t>
                      </a:r>
                      <a:r>
                        <a:rPr lang="ru-RU" sz="1300" dirty="0">
                          <a:effectLst/>
                        </a:rPr>
                        <a:t>) 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58" marR="51858" marT="7153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1.    1996.7 </a:t>
                      </a:r>
                      <a:r>
                        <a:rPr lang="en-US" sz="1300" dirty="0" err="1">
                          <a:effectLst/>
                        </a:rPr>
                        <a:t>մլն</a:t>
                      </a:r>
                      <a:r>
                        <a:rPr lang="en-US" sz="1300" dirty="0">
                          <a:effectLst/>
                        </a:rPr>
                        <a:t> դրամ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2.     1122.7 </a:t>
                      </a:r>
                      <a:r>
                        <a:rPr lang="en-US" sz="1300" dirty="0" err="1">
                          <a:effectLst/>
                        </a:rPr>
                        <a:t>մլն</a:t>
                      </a:r>
                      <a:r>
                        <a:rPr lang="en-US" sz="1300" dirty="0">
                          <a:effectLst/>
                        </a:rPr>
                        <a:t> դրամ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-----------------------------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C = 3119.4 </a:t>
                      </a:r>
                      <a:r>
                        <a:rPr lang="hy-AM" sz="1300" dirty="0">
                          <a:effectLst/>
                        </a:rPr>
                        <a:t>մլն դրամ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58" marR="51858" marT="7153" marB="0"/>
                </a:tc>
              </a:tr>
              <a:tr h="4357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1. Ծրագրի </a:t>
                      </a:r>
                      <a:r>
                        <a:rPr lang="en-US" sz="1300" dirty="0" err="1">
                          <a:effectLst/>
                        </a:rPr>
                        <a:t>իրականացման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արդյունքում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ստացված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խնայողությունը</a:t>
                      </a:r>
                      <a:r>
                        <a:rPr lang="en-US" sz="1300" dirty="0">
                          <a:effectLst/>
                        </a:rPr>
                        <a:t> (B)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58" marR="51858" marT="7153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B = 619 x 31350 x12 = 234.0 </a:t>
                      </a:r>
                      <a:r>
                        <a:rPr lang="en-US" sz="1300" dirty="0" err="1" smtClean="0">
                          <a:effectLst/>
                        </a:rPr>
                        <a:t>մլն</a:t>
                      </a:r>
                      <a:r>
                        <a:rPr lang="en-US" sz="1300" dirty="0" smtClean="0">
                          <a:effectLst/>
                        </a:rPr>
                        <a:t>. </a:t>
                      </a:r>
                      <a:r>
                        <a:rPr lang="en-US" sz="1300" dirty="0">
                          <a:effectLst/>
                        </a:rPr>
                        <a:t>դրամ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58" marR="51858" marT="7153" marB="0"/>
                </a:tc>
              </a:tr>
              <a:tr h="12928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en-US" sz="1300" dirty="0">
                          <a:effectLst/>
                        </a:rPr>
                        <a:t>2. Ծրագրի </a:t>
                      </a:r>
                      <a:r>
                        <a:rPr lang="en-US" sz="1300" dirty="0" err="1">
                          <a:effectLst/>
                        </a:rPr>
                        <a:t>իրականացման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արդյունքում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եկամտային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հարկի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վճարումից</a:t>
                      </a:r>
                      <a:r>
                        <a:rPr lang="en-US" sz="1300" dirty="0">
                          <a:effectLst/>
                        </a:rPr>
                        <a:t>   </a:t>
                      </a:r>
                      <a:r>
                        <a:rPr lang="en-US" sz="1300" dirty="0" err="1">
                          <a:effectLst/>
                        </a:rPr>
                        <a:t>ստացված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մուտքեր</a:t>
                      </a:r>
                      <a:r>
                        <a:rPr lang="en-US" sz="1300" dirty="0">
                          <a:effectLst/>
                        </a:rPr>
                        <a:t>` </a:t>
                      </a:r>
                      <a:r>
                        <a:rPr lang="hy-AM" sz="1300" dirty="0">
                          <a:effectLst/>
                        </a:rPr>
                        <a:t>t x W 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300" dirty="0">
                          <a:effectLst/>
                        </a:rPr>
                        <a:t>t-եկամտային հարկի տոկոսարույք (0.244),  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300" dirty="0">
                          <a:effectLst/>
                        </a:rPr>
                        <a:t>W- միջին ամսական աշխատավարձ (79454 դրամ)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58" marR="51858" marT="7153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9546</a:t>
                      </a:r>
                      <a:r>
                        <a:rPr lang="hy-AM" sz="1300" dirty="0" smtClean="0">
                          <a:effectLst/>
                        </a:rPr>
                        <a:t> </a:t>
                      </a:r>
                      <a:r>
                        <a:rPr lang="hy-AM" sz="1300" dirty="0">
                          <a:effectLst/>
                        </a:rPr>
                        <a:t>x 79454 x 0.244 x </a:t>
                      </a:r>
                      <a:r>
                        <a:rPr lang="hy-AM" sz="1300" dirty="0" smtClean="0">
                          <a:effectLst/>
                        </a:rPr>
                        <a:t>1</a:t>
                      </a:r>
                      <a:r>
                        <a:rPr lang="en-US" sz="1300" dirty="0" smtClean="0">
                          <a:effectLst/>
                        </a:rPr>
                        <a:t>4</a:t>
                      </a:r>
                      <a:r>
                        <a:rPr lang="hy-AM" sz="1300" dirty="0" smtClean="0">
                          <a:effectLst/>
                        </a:rPr>
                        <a:t>+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300" dirty="0">
                          <a:effectLst/>
                        </a:rPr>
                        <a:t>7640 x 79484 x 0.244 x 6+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300" dirty="0">
                          <a:effectLst/>
                        </a:rPr>
                        <a:t>287 x 79454 x 0.244 x 3+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----------------------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∑ = </a:t>
                      </a:r>
                      <a:r>
                        <a:rPr lang="en-US" sz="1300" dirty="0" smtClean="0">
                          <a:effectLst/>
                        </a:rPr>
                        <a:t>3496.3 </a:t>
                      </a:r>
                      <a:r>
                        <a:rPr lang="hy-AM" sz="1300" dirty="0" smtClean="0">
                          <a:effectLst/>
                        </a:rPr>
                        <a:t>մլն </a:t>
                      </a:r>
                      <a:r>
                        <a:rPr lang="hy-AM" sz="1300" dirty="0">
                          <a:effectLst/>
                        </a:rPr>
                        <a:t>դրամ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58" marR="51858" marT="7153" marB="0"/>
                </a:tc>
              </a:tr>
              <a:tr h="4357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300" dirty="0">
                          <a:effectLst/>
                        </a:rPr>
                        <a:t>Ընդամենը խնայողություններ և մուտքեր  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300" dirty="0">
                          <a:effectLst/>
                        </a:rPr>
                        <a:t>(B + t x W)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58" marR="51858" marT="7153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300" dirty="0">
                          <a:effectLst/>
                        </a:rPr>
                        <a:t>234.0 + </a:t>
                      </a:r>
                      <a:r>
                        <a:rPr lang="en-US" sz="1300" dirty="0" smtClean="0">
                          <a:effectLst/>
                        </a:rPr>
                        <a:t>3496.3</a:t>
                      </a:r>
                      <a:r>
                        <a:rPr lang="hy-AM" sz="1300" dirty="0" smtClean="0">
                          <a:effectLst/>
                        </a:rPr>
                        <a:t> </a:t>
                      </a:r>
                      <a:r>
                        <a:rPr lang="hy-AM" sz="1300" dirty="0">
                          <a:effectLst/>
                        </a:rPr>
                        <a:t>= </a:t>
                      </a:r>
                      <a:r>
                        <a:rPr lang="en-US" sz="1300" dirty="0" smtClean="0">
                          <a:effectLst/>
                        </a:rPr>
                        <a:t>3730.3</a:t>
                      </a:r>
                      <a:r>
                        <a:rPr lang="hy-AM" sz="1300" dirty="0" smtClean="0">
                          <a:effectLst/>
                        </a:rPr>
                        <a:t>  </a:t>
                      </a:r>
                      <a:r>
                        <a:rPr lang="hy-AM" sz="1300" dirty="0">
                          <a:effectLst/>
                        </a:rPr>
                        <a:t>մլն դրամ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58" marR="51858" marT="7153" marB="0" anchor="ctr"/>
                </a:tc>
              </a:tr>
              <a:tr h="2813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400" b="1" dirty="0">
                          <a:solidFill>
                            <a:srgbClr val="FF0000"/>
                          </a:solidFill>
                          <a:effectLst/>
                        </a:rPr>
                        <a:t>Հաշվեկշիռը՝ [C  - (B+t x W)]</a:t>
                      </a:r>
                      <a:endParaRPr lang="en-US" sz="105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58" marR="51858" marT="7153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(+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610.9</a:t>
                      </a:r>
                      <a:r>
                        <a:rPr lang="hy-AM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) </a:t>
                      </a:r>
                      <a:r>
                        <a:rPr lang="hy-AM" sz="1400" b="1" dirty="0">
                          <a:solidFill>
                            <a:srgbClr val="FF0000"/>
                          </a:solidFill>
                          <a:effectLst/>
                        </a:rPr>
                        <a:t>մլն դրամ </a:t>
                      </a:r>
                      <a:endParaRPr lang="en-US" sz="105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58" marR="51858" marT="7153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43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b="1" dirty="0"/>
              <a:t>Զբաղվածության </a:t>
            </a:r>
            <a:r>
              <a:rPr lang="hy-AM" b="1" dirty="0" smtClean="0"/>
              <a:t>Կարգավորման ամենամյա </a:t>
            </a:r>
            <a:r>
              <a:rPr lang="hy-AM" b="1" dirty="0"/>
              <a:t>ծրագրի </a:t>
            </a:r>
            <a:r>
              <a:rPr lang="hy-AM" b="1" dirty="0" smtClean="0"/>
              <a:t>ծախսարդյունավետությունը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4412" y="1878432"/>
            <a:ext cx="11423176" cy="4683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  <a:tabLst>
                <a:tab pos="457200" algn="l"/>
              </a:tabLst>
            </a:pP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Sylfaen" panose="010A0502050306030303" pitchFamily="18" charset="0"/>
              </a:rPr>
              <a:t>1.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Ծրագրերի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իրականացման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արդյունքում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աշխատանքի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տեղավորման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և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ընտանիքի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եկամուտների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ավելացման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արդյունքում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619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ըմտանիք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չի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պահպանել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նպաստի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իրավունքը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  <a:tabLst>
                <a:tab pos="457200" algn="l"/>
              </a:tabLst>
            </a:pP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Աշխատանքի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են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տեղավորվել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ընդամենը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17143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անձ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y-AM" dirty="0" smtClean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որոնցից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200"/>
              <a:buFont typeface="Sylfaen" panose="010A0502050306030303" pitchFamily="18" charset="0"/>
              <a:buChar char="-"/>
              <a:tabLst>
                <a:tab pos="457200" algn="l"/>
              </a:tabLst>
            </a:pPr>
            <a:r>
              <a:rPr lang="hy-AM" dirty="0">
                <a:latin typeface="Gill Sans MT" panose="020B0502020104020203" pitchFamily="34" charset="0"/>
                <a:ea typeface="Times New Roman" panose="02020603050405020304" pitchFamily="18" charset="0"/>
                <a:cs typeface="TimesNewRoman"/>
              </a:rPr>
              <a:t>11093 –</a:t>
            </a:r>
            <a:r>
              <a:rPr lang="hy-AM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ը՝</a:t>
            </a:r>
            <a:r>
              <a:rPr lang="hy-AM" dirty="0">
                <a:latin typeface="Gill Sans MT" panose="020B0502020104020203" pitchFamily="34" charset="0"/>
                <a:ea typeface="Times New Roman" panose="02020603050405020304" pitchFamily="18" charset="0"/>
                <a:cs typeface="TimesNewRoman"/>
              </a:rPr>
              <a:t> </a:t>
            </a:r>
            <a:r>
              <a:rPr lang="hy-AM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ակտիվ</a:t>
            </a:r>
            <a:r>
              <a:rPr lang="hy-AM" dirty="0">
                <a:latin typeface="Gill Sans MT" panose="020B0502020104020203" pitchFamily="34" charset="0"/>
                <a:ea typeface="Times New Roman" panose="02020603050405020304" pitchFamily="18" charset="0"/>
                <a:cs typeface="TimesNewRoman"/>
              </a:rPr>
              <a:t> </a:t>
            </a:r>
            <a:r>
              <a:rPr lang="hy-AM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ծրագրերի</a:t>
            </a:r>
            <a:r>
              <a:rPr lang="hy-AM" dirty="0">
                <a:latin typeface="Gill Sans MT" panose="020B0502020104020203" pitchFamily="34" charset="0"/>
                <a:ea typeface="Times New Roman" panose="02020603050405020304" pitchFamily="18" charset="0"/>
                <a:cs typeface="TimesNewRoman"/>
              </a:rPr>
              <a:t> </a:t>
            </a:r>
            <a:r>
              <a:rPr lang="hy-AM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միջոցով</a:t>
            </a:r>
            <a:r>
              <a:rPr lang="hy-AM" dirty="0">
                <a:latin typeface="Gill Sans MT" panose="020B0502020104020203" pitchFamily="34" charset="0"/>
                <a:ea typeface="Times New Roman" panose="02020603050405020304" pitchFamily="18" charset="0"/>
                <a:cs typeface="TimesNewRoman"/>
              </a:rPr>
              <a:t>, </a:t>
            </a:r>
            <a:endParaRPr lang="en-US" sz="1400" dirty="0">
              <a:latin typeface="Calibri" panose="020F0502020204030204" pitchFamily="34" charset="0"/>
              <a:ea typeface="Times New Roman" panose="02020603050405020304" pitchFamily="18" charset="0"/>
              <a:cs typeface="TimesNewRoman"/>
            </a:endParaRPr>
          </a:p>
          <a:p>
            <a:pPr marL="1259205" marR="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tabLst>
                <a:tab pos="573405" algn="l"/>
              </a:tabLst>
            </a:pP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այդ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թվում՝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900"/>
              <a:buFont typeface="Symbol" panose="05050102010706020507" pitchFamily="18" charset="2"/>
              <a:buChar char=""/>
              <a:tabLst>
                <a:tab pos="573405" algn="l"/>
              </a:tabLst>
            </a:pP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7640-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ը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ապահովվել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է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սեզոնային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զբաղվածությամբ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6 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ամիս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տևողությամբ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900"/>
              <a:buFont typeface="Symbol" panose="05050102010706020507" pitchFamily="18" charset="2"/>
              <a:buChar char=""/>
              <a:tabLst>
                <a:tab pos="573405" algn="l"/>
              </a:tabLst>
            </a:pP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287-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ը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ապահովվել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է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ժամանակավոր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զբաղվածությամբ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ամիս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տևողությամբ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հասարակական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աշխատանքներ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900"/>
              <a:buFont typeface="Symbol" panose="05050102010706020507" pitchFamily="18" charset="2"/>
              <a:buChar char=""/>
              <a:tabLst>
                <a:tab pos="573405" algn="l"/>
              </a:tabLst>
            </a:pP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3166-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ը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աշխատանքով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է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ապահովվել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ակտիվ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ծրագրերի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միջոցով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միջինը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կշռված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hy-AM" b="1" dirty="0" smtClean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b="1" dirty="0" smtClean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hy-AM" b="1" dirty="0" smtClean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ամիս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տևողությամբ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hy-AM" dirty="0" smtClean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6380-</a:t>
            </a:r>
            <a:r>
              <a:rPr lang="hy-AM" dirty="0" smtClean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ը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՝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տրամադրված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խորհրդատվության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արդյունքում։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Տվյալը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ստացվել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է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Նորք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 smtClean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հիմնադրամի</a:t>
            </a:r>
            <a:r>
              <a:rPr lang="hy-AM" dirty="0" smtClean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կողմից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տեղեկատվական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բազայի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և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ՊԵԿ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ի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բազայի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հետ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համադրման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արդյունքում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ինչը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նշանակում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է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որ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նրանք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աշխատում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են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ֆորմալ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դաշտում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և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վճարում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են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եկամտային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հարկ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սահմանված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 smtClean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չափով</a:t>
            </a:r>
            <a:r>
              <a:rPr lang="en-US" dirty="0" smtClean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ru-RU" dirty="0" smtClean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(</a:t>
            </a:r>
            <a:r>
              <a:rPr lang="hy-AM" dirty="0" smtClean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զբաղվածության միջին տևողությունը ընդունվել է հավասար ակտիվ ծրագրերում, բացի ժամանակավորից, զբաղվածության տևողությանը հավասար</a:t>
            </a:r>
            <a:r>
              <a:rPr lang="ru-RU" dirty="0" smtClean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)</a:t>
            </a:r>
            <a:r>
              <a:rPr lang="hy-AM" dirty="0" smtClean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։</a:t>
            </a:r>
            <a:r>
              <a:rPr lang="hy-AM" dirty="0" smtClean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smtClean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10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b="1" dirty="0" smtClean="0"/>
              <a:t>Ամենամյա պետական ծրագրի հիմնական ցուցանիշների կատարողականը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001" y="1813314"/>
            <a:ext cx="11029615" cy="4430166"/>
          </a:xfrm>
        </p:spPr>
        <p:txBody>
          <a:bodyPr>
            <a:noAutofit/>
          </a:bodyPr>
          <a:lstStyle/>
          <a:p>
            <a:pPr lvl="0"/>
            <a:r>
              <a:rPr lang="hy-AM" b="1" dirty="0">
                <a:latin typeface="Sylfaen" panose="010A0502050306030303" pitchFamily="18" charset="0"/>
              </a:rPr>
              <a:t>Ամենամյա ծրագրի շրջանակում ծախսված </a:t>
            </a:r>
            <a:r>
              <a:rPr lang="hy-AM" b="1" dirty="0" smtClean="0">
                <a:latin typeface="Sylfaen" panose="010A0502050306030303" pitchFamily="18" charset="0"/>
              </a:rPr>
              <a:t>յուրաքանչյուր </a:t>
            </a:r>
            <a:r>
              <a:rPr lang="hy-AM" b="1" dirty="0">
                <a:latin typeface="Sylfaen" panose="010A0502050306030303" pitchFamily="18" charset="0"/>
              </a:rPr>
              <a:t>դրամի դիմաց ապահովվում է </a:t>
            </a:r>
            <a:r>
              <a:rPr lang="en-US" b="1" dirty="0" smtClean="0">
                <a:latin typeface="Sylfaen" panose="010A0502050306030303" pitchFamily="18" charset="0"/>
              </a:rPr>
              <a:t>1.</a:t>
            </a:r>
            <a:r>
              <a:rPr lang="hy-AM" b="1" dirty="0" smtClean="0">
                <a:latin typeface="Sylfaen" panose="010A0502050306030303" pitchFamily="18" charset="0"/>
              </a:rPr>
              <a:t>2 </a:t>
            </a:r>
            <a:r>
              <a:rPr lang="hy-AM" b="1" dirty="0">
                <a:latin typeface="Sylfaen" panose="010A0502050306030303" pitchFamily="18" charset="0"/>
              </a:rPr>
              <a:t>դրամ, ինչը նշանակում է, որ ակտիվ ծրագրերի իրականացման քաղաքականությունն արդարացված է։</a:t>
            </a:r>
            <a:endParaRPr lang="en-US" dirty="0">
              <a:latin typeface="Sylfaen" panose="010A0502050306030303" pitchFamily="18" charset="0"/>
            </a:endParaRPr>
          </a:p>
          <a:p>
            <a:r>
              <a:rPr lang="hy-AM" dirty="0">
                <a:latin typeface="Sylfaen" panose="010A0502050306030303" pitchFamily="18" charset="0"/>
              </a:rPr>
              <a:t>Զբաղվածության պետական ամենամյա ծրագրի 2016 թվականի համար </a:t>
            </a:r>
            <a:r>
              <a:rPr lang="hy-AM" b="1" dirty="0">
                <a:latin typeface="Sylfaen" panose="010A0502050306030303" pitchFamily="18" charset="0"/>
              </a:rPr>
              <a:t>սահմանված գրեթե բոլոր ցուցանիշների  գծով բացարձակ աճ է </a:t>
            </a:r>
            <a:r>
              <a:rPr lang="hy-AM" b="1" dirty="0" smtClean="0">
                <a:latin typeface="Sylfaen" panose="010A0502050306030303" pitchFamily="18" charset="0"/>
              </a:rPr>
              <a:t>արձանագրվել</a:t>
            </a:r>
            <a:r>
              <a:rPr lang="hy-AM" dirty="0" smtClean="0">
                <a:latin typeface="Sylfaen" panose="010A0502050306030303" pitchFamily="18" charset="0"/>
              </a:rPr>
              <a:t>  </a:t>
            </a:r>
            <a:r>
              <a:rPr lang="en-US" b="1" dirty="0" smtClean="0">
                <a:latin typeface="Sylfaen" panose="010A0502050306030303" pitchFamily="18" charset="0"/>
              </a:rPr>
              <a:t> -</a:t>
            </a:r>
            <a:r>
              <a:rPr lang="hy-AM" b="1" dirty="0" smtClean="0">
                <a:latin typeface="Sylfaen" panose="010A0502050306030303" pitchFamily="18" charset="0"/>
              </a:rPr>
              <a:t> </a:t>
            </a:r>
            <a:r>
              <a:rPr lang="hy-AM" b="1" dirty="0">
                <a:latin typeface="Sylfaen" panose="010A0502050306030303" pitchFamily="18" charset="0"/>
              </a:rPr>
              <a:t>2016թ. զբաղվածության պետական ծրագրերի կազզման ժամանակ որոշակիորեն հիմք են ընդունվել  նաև 2015թ. զբաղվածության ծրագրերի մշտադիտարկման և գնահատման արդյունքները: </a:t>
            </a:r>
            <a:endParaRPr lang="hy-AM" b="1" dirty="0" smtClean="0">
              <a:latin typeface="Sylfaen" panose="010A0502050306030303" pitchFamily="18" charset="0"/>
            </a:endParaRPr>
          </a:p>
          <a:p>
            <a:r>
              <a:rPr lang="hy-AM" dirty="0">
                <a:latin typeface="Sylfaen" panose="010A0502050306030303" pitchFamily="18" charset="0"/>
              </a:rPr>
              <a:t>2016 թվականի Զբաղվածության ամենամյա ծրագրի իրականացման արդյունքում </a:t>
            </a:r>
            <a:r>
              <a:rPr lang="hy-AM" b="1" u="sng" dirty="0">
                <a:latin typeface="Sylfaen" panose="010A0502050306030303" pitchFamily="18" charset="0"/>
              </a:rPr>
              <a:t>ուղղորդում և խորհրդատվություն է ստացել 45.7 հազար մարդ</a:t>
            </a:r>
            <a:r>
              <a:rPr lang="hy-AM" dirty="0">
                <a:latin typeface="Sylfaen" panose="010A0502050306030303" pitchFamily="18" charset="0"/>
              </a:rPr>
              <a:t>, այդ </a:t>
            </a:r>
            <a:r>
              <a:rPr lang="hy-AM" dirty="0" smtClean="0">
                <a:latin typeface="Sylfaen" panose="010A0502050306030303" pitchFamily="18" charset="0"/>
              </a:rPr>
              <a:t>թվում</a:t>
            </a:r>
            <a:endParaRPr lang="en-US" dirty="0" smtClean="0">
              <a:latin typeface="Sylfaen" panose="010A0502050306030303" pitchFamily="18" charset="0"/>
            </a:endParaRPr>
          </a:p>
          <a:p>
            <a:pPr lvl="1"/>
            <a:r>
              <a:rPr lang="hy-AM" sz="1800" dirty="0" smtClean="0">
                <a:latin typeface="Sylfaen" panose="010A0502050306030303" pitchFamily="18" charset="0"/>
              </a:rPr>
              <a:t>ակտիվ </a:t>
            </a:r>
            <a:r>
              <a:rPr lang="hy-AM" sz="1800" dirty="0">
                <a:latin typeface="Sylfaen" panose="010A0502050306030303" pitchFamily="18" charset="0"/>
              </a:rPr>
              <a:t>ծրագրերի մասով՝ </a:t>
            </a:r>
            <a:r>
              <a:rPr lang="hy-AM" sz="1800" b="1" dirty="0">
                <a:latin typeface="Sylfaen" panose="010A0502050306030303" pitchFamily="18" charset="0"/>
              </a:rPr>
              <a:t>23.6 հազար մարդ, </a:t>
            </a:r>
            <a:endParaRPr lang="en-US" sz="1800" b="1" dirty="0" smtClean="0">
              <a:latin typeface="Sylfaen" panose="010A0502050306030303" pitchFamily="18" charset="0"/>
            </a:endParaRPr>
          </a:p>
          <a:p>
            <a:r>
              <a:rPr lang="hy-AM" sz="2000" b="1" u="sng" dirty="0" smtClean="0">
                <a:latin typeface="Sylfaen" panose="010A0502050306030303" pitchFamily="18" charset="0"/>
              </a:rPr>
              <a:t>աշխատանքի </a:t>
            </a:r>
            <a:r>
              <a:rPr lang="hy-AM" sz="2000" b="1" u="sng" dirty="0">
                <a:latin typeface="Sylfaen" panose="010A0502050306030303" pitchFamily="18" charset="0"/>
              </a:rPr>
              <a:t>է տեղեվորվել 17473 մարդ </a:t>
            </a:r>
            <a:r>
              <a:rPr lang="hy-AM" sz="2000" dirty="0">
                <a:latin typeface="Sylfaen" panose="010A0502050306030303" pitchFamily="18" charset="0"/>
              </a:rPr>
              <a:t>(11093-ը ակտիվ ծրագրերին մասնակցության, իսկ 6380-ը՝ խորհրդատվության և տեղեկատվության տրամադրման </a:t>
            </a:r>
            <a:r>
              <a:rPr lang="hy-AM" sz="2000" dirty="0" smtClean="0">
                <a:latin typeface="Sylfaen" panose="010A0502050306030303" pitchFamily="18" charset="0"/>
              </a:rPr>
              <a:t>արդյունքում</a:t>
            </a:r>
            <a:endParaRPr lang="en-US" sz="2000" dirty="0" smtClean="0">
              <a:latin typeface="Sylfaen" panose="010A0502050306030303" pitchFamily="18" charset="0"/>
            </a:endParaRPr>
          </a:p>
          <a:p>
            <a:pPr lvl="1"/>
            <a:r>
              <a:rPr lang="en-US" sz="1800" dirty="0" smtClean="0">
                <a:latin typeface="Sylfaen" panose="010A0502050306030303" pitchFamily="18" charset="0"/>
              </a:rPr>
              <a:t>1</a:t>
            </a:r>
            <a:r>
              <a:rPr lang="hy-AM" sz="1800" dirty="0" smtClean="0">
                <a:latin typeface="Sylfaen" panose="010A0502050306030303" pitchFamily="18" charset="0"/>
              </a:rPr>
              <a:t>6354 </a:t>
            </a:r>
            <a:r>
              <a:rPr lang="hy-AM" sz="1800" dirty="0">
                <a:latin typeface="Sylfaen" panose="010A0502050306030303" pitchFamily="18" charset="0"/>
              </a:rPr>
              <a:t>գործատուների հետ համագործակցության արդյունքում</a:t>
            </a:r>
            <a:endParaRPr lang="en-US" sz="1800" dirty="0">
              <a:latin typeface="Sylfaen" panose="010A05020503060303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6123" y="6313968"/>
            <a:ext cx="113659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y-AM" sz="1600" b="1" i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ԶՊԳ ԶՏԿ մեկ աշխատողի միջին ծանրաբեռնվածությունը </a:t>
            </a:r>
            <a:r>
              <a:rPr lang="hy-AM" sz="1600" b="1" i="1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կազմել է </a:t>
            </a:r>
            <a:r>
              <a:rPr lang="hy-AM" sz="1600" b="1" i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52 գործատու և 305 աշխատանք փնտրող քաղաքացի</a:t>
            </a:r>
            <a:endParaRPr lang="en-US" sz="1600" b="1" i="1" dirty="0"/>
          </a:p>
        </p:txBody>
      </p:sp>
      <p:sp>
        <p:nvSpPr>
          <p:cNvPr id="5" name="Up Arrow 4"/>
          <p:cNvSpPr/>
          <p:nvPr/>
        </p:nvSpPr>
        <p:spPr>
          <a:xfrm>
            <a:off x="469412" y="6340839"/>
            <a:ext cx="216711" cy="28481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3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b="1" dirty="0" smtClean="0"/>
              <a:t>Ամփոփ վիճակագրություն միայն կայուն զբաղվածություն ապահովող ծրագրերի մասով 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581191" y="1746652"/>
            <a:ext cx="111536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y-AM" sz="1400" b="1" dirty="0"/>
              <a:t>Զբաղվածության պետական ծարագրերի  ավարտից հետո աշխատանքը շարունակողներ կամ նոր աշխատանքի տեղավորվածներ</a:t>
            </a:r>
            <a:endParaRPr lang="en-US" sz="1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288667"/>
              </p:ext>
            </p:extLst>
          </p:nvPr>
        </p:nvGraphicFramePr>
        <p:xfrm>
          <a:off x="581192" y="2300569"/>
          <a:ext cx="11153607" cy="4345792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3415075"/>
                <a:gridCol w="1320800"/>
                <a:gridCol w="1828800"/>
                <a:gridCol w="1710266"/>
                <a:gridCol w="1333456"/>
                <a:gridCol w="1545210"/>
              </a:tblGrid>
              <a:tr h="390250">
                <a:tc>
                  <a:txBody>
                    <a:bodyPr/>
                    <a:lstStyle/>
                    <a:p>
                      <a:pPr algn="l" fontAlgn="ctr"/>
                      <a:r>
                        <a:rPr lang="hy-AM" sz="1000" u="none" strike="noStrike" dirty="0">
                          <a:effectLst/>
                        </a:rPr>
                        <a:t>Ծրագրի անվանումը </a:t>
                      </a:r>
                      <a:endParaRPr lang="hy-AM" sz="1000" b="1" i="0" u="none" strike="noStrike" dirty="0">
                        <a:solidFill>
                          <a:srgbClr val="000000"/>
                        </a:solidFill>
                        <a:effectLst/>
                        <a:latin typeface="GHEA Grapalat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000" u="none" strike="noStrike" dirty="0">
                          <a:effectLst/>
                        </a:rPr>
                        <a:t>Ծրագրի մեջ ընդգրկված անձանց թիվը</a:t>
                      </a:r>
                      <a:endParaRPr lang="hy-AM" sz="1000" b="0" i="0" u="none" strike="noStrike" dirty="0">
                        <a:solidFill>
                          <a:srgbClr val="000000"/>
                        </a:solidFill>
                        <a:effectLst/>
                        <a:latin typeface="GHEA Grapalat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000" u="none" strike="noStrike">
                          <a:effectLst/>
                        </a:rPr>
                        <a:t>Ծրագրի ավարտից հետո աշխատանքի տեղավորվածների թիվը </a:t>
                      </a:r>
                      <a:endParaRPr lang="hy-AM" sz="1000" b="0" i="0" u="none" strike="noStrike">
                        <a:solidFill>
                          <a:srgbClr val="000000"/>
                        </a:solidFill>
                        <a:effectLst/>
                        <a:latin typeface="GHEA Grapalat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000" u="none" strike="noStrike">
                          <a:effectLst/>
                        </a:rPr>
                        <a:t>որից 01.10.2017թ․-ի դրությամբ շարունակող</a:t>
                      </a:r>
                      <a:endParaRPr lang="hy-AM" sz="1000" b="0" i="0" u="none" strike="noStrike">
                        <a:solidFill>
                          <a:srgbClr val="000000"/>
                        </a:solidFill>
                        <a:effectLst/>
                        <a:latin typeface="GHEA Grapalat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000" u="none" strike="noStrike">
                          <a:effectLst/>
                        </a:rPr>
                        <a:t>Դադարեցված ծրագրեր</a:t>
                      </a:r>
                      <a:endParaRPr lang="hy-AM" sz="1000" b="0" i="0" u="none" strike="noStrike">
                        <a:solidFill>
                          <a:srgbClr val="000000"/>
                        </a:solidFill>
                        <a:effectLst/>
                        <a:latin typeface="GHEA Grapalat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000" u="none" strike="noStrike">
                          <a:effectLst/>
                        </a:rPr>
                        <a:t>Դադերեցված ծրագրերից աշխատանքի տեղավորվածներ</a:t>
                      </a:r>
                      <a:endParaRPr lang="hy-AM" sz="1000" b="0" i="0" u="none" strike="noStrike">
                        <a:solidFill>
                          <a:srgbClr val="000000"/>
                        </a:solidFill>
                        <a:effectLst/>
                        <a:latin typeface="GHEA Grapalat"/>
                      </a:endParaRPr>
                    </a:p>
                  </a:txBody>
                  <a:tcPr marL="4472" marR="4472" marT="4472" marB="0" anchor="ctr"/>
                </a:tc>
              </a:tr>
              <a:tr h="671230">
                <a:tc>
                  <a:txBody>
                    <a:bodyPr/>
                    <a:lstStyle/>
                    <a:p>
                      <a:pPr algn="just" fontAlgn="ctr"/>
                      <a:r>
                        <a:rPr lang="hy-AM" sz="1000" u="none" strike="noStrike" dirty="0">
                          <a:effectLst/>
                        </a:rPr>
                        <a:t>Գործազուրկների և աշխատանքից ազատման ռիսկ ունեցող` աշխատանք փնտրող անձանց մասնագիտական ուսուցման կազմակերպում</a:t>
                      </a:r>
                      <a:endParaRPr lang="hy-AM" sz="1000" b="0" i="0" u="none" strike="noStrike" dirty="0">
                        <a:solidFill>
                          <a:srgbClr val="000000"/>
                        </a:solidFill>
                        <a:effectLst/>
                        <a:latin typeface="GHEA Grapalat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1480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544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398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</a:tr>
              <a:tr h="551553">
                <a:tc>
                  <a:txBody>
                    <a:bodyPr/>
                    <a:lstStyle/>
                    <a:p>
                      <a:pPr algn="just" fontAlgn="ctr"/>
                      <a:r>
                        <a:rPr lang="hy-AM" sz="1000" u="none" strike="noStrike">
                          <a:effectLst/>
                        </a:rPr>
                        <a:t>Ձեռք բերած մասնագիտությամբ  մասնագիտական աշխատանքային փորձ ձեռք բերելու համար գործազուրկներին աջակցության տրամադրում</a:t>
                      </a:r>
                      <a:endParaRPr lang="hy-AM" sz="1000" b="0" i="0" u="none" strike="noStrike">
                        <a:solidFill>
                          <a:srgbClr val="000000"/>
                        </a:solidFill>
                        <a:effectLst/>
                        <a:latin typeface="GHEA Grapalat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483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262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125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</a:tr>
              <a:tr h="530741">
                <a:tc>
                  <a:txBody>
                    <a:bodyPr/>
                    <a:lstStyle/>
                    <a:p>
                      <a:pPr algn="just" fontAlgn="ctr"/>
                      <a:r>
                        <a:rPr lang="hy-AM" sz="1000" u="none" strike="noStrike" dirty="0">
                          <a:effectLst/>
                        </a:rPr>
                        <a:t> Աշխատաշուկայում անմրցունակ անձանց աշխատանքի տեղավորման դեպքում գործատուին միանվագ փոխհատուցման տրամադրում</a:t>
                      </a:r>
                      <a:endParaRPr lang="hy-AM" sz="1000" b="0" i="0" u="none" strike="noStrike" dirty="0">
                        <a:solidFill>
                          <a:srgbClr val="000000"/>
                        </a:solidFill>
                        <a:effectLst/>
                        <a:latin typeface="GHEA Grapalat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732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560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454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</a:tr>
              <a:tr h="707654">
                <a:tc>
                  <a:txBody>
                    <a:bodyPr/>
                    <a:lstStyle/>
                    <a:p>
                      <a:pPr algn="just" fontAlgn="ctr"/>
                      <a:r>
                        <a:rPr lang="hy-AM" sz="1000" u="none" strike="noStrike" dirty="0">
                          <a:effectLst/>
                        </a:rPr>
                        <a:t>Աշխատաշուկայում անմրցունակ անձանց աշխատանքի տեղավորման դեպքում գործատուին աշխատավարձի մասնակի և հաշմանդամություն ունեցող անձին ուղեկցողի համար աշխատավարձի փոխհատուցման տրամադրում</a:t>
                      </a:r>
                      <a:endParaRPr lang="hy-AM" sz="1000" b="0" i="0" u="none" strike="noStrike" dirty="0">
                        <a:solidFill>
                          <a:srgbClr val="000000"/>
                        </a:solidFill>
                        <a:effectLst/>
                        <a:latin typeface="GHEA Grapalat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434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332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325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</a:tr>
              <a:tr h="593180">
                <a:tc>
                  <a:txBody>
                    <a:bodyPr/>
                    <a:lstStyle/>
                    <a:p>
                      <a:pPr algn="just" fontAlgn="ctr"/>
                      <a:r>
                        <a:rPr lang="hy-AM" sz="1000" u="none" strike="noStrike" dirty="0">
                          <a:effectLst/>
                        </a:rPr>
                        <a:t>Աշխատաշուկայում անմրցունակ անձանց հարմար աշխատանքի տեղավորման նպատակով գործատուներին այցելության ծախսերի փոխհատուցում</a:t>
                      </a:r>
                      <a:endParaRPr lang="hy-AM" sz="1000" b="0" i="0" u="none" strike="noStrike" dirty="0">
                        <a:solidFill>
                          <a:srgbClr val="000000"/>
                        </a:solidFill>
                        <a:effectLst/>
                        <a:latin typeface="GHEA Grapalat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1537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223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164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399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293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</a:tr>
              <a:tr h="374641">
                <a:tc>
                  <a:txBody>
                    <a:bodyPr/>
                    <a:lstStyle/>
                    <a:p>
                      <a:pPr algn="just" fontAlgn="ctr"/>
                      <a:r>
                        <a:rPr lang="hy-AM" sz="1000" u="none" strike="noStrike" dirty="0">
                          <a:effectLst/>
                        </a:rPr>
                        <a:t> Աշխատաշուկայում անմրցունակ անձանց փոքր ձեռնարկատիրական գործունեության աջակցության տրամադրում</a:t>
                      </a:r>
                      <a:endParaRPr lang="hy-AM" sz="1000" b="0" i="0" u="none" strike="noStrike" dirty="0">
                        <a:solidFill>
                          <a:srgbClr val="000000"/>
                        </a:solidFill>
                        <a:effectLst/>
                        <a:latin typeface="GHEA Grapalat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72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u="none" strike="noStrike" dirty="0" smtClean="0">
                          <a:effectLst/>
                        </a:rPr>
                        <a:t>6</a:t>
                      </a:r>
                      <a:r>
                        <a:rPr lang="en-US" sz="1400" u="none" strike="noStrike" dirty="0" smtClean="0"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u="none" strike="noStrike" dirty="0" smtClean="0">
                          <a:effectLst/>
                        </a:rPr>
                        <a:t>6</a:t>
                      </a:r>
                      <a:r>
                        <a:rPr lang="en-US" sz="1400" u="none" strike="noStrike" dirty="0" smtClean="0"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</a:tr>
              <a:tr h="280981">
                <a:tc>
                  <a:txBody>
                    <a:bodyPr/>
                    <a:lstStyle/>
                    <a:p>
                      <a:pPr algn="just" fontAlgn="ctr"/>
                      <a:r>
                        <a:rPr lang="hy-AM" sz="1000" u="none" strike="noStrike" dirty="0">
                          <a:effectLst/>
                        </a:rPr>
                        <a:t>Գործազուրկին այլ վայրում աշխատանքի տեղավորման աջակցության տրամադրում</a:t>
                      </a:r>
                      <a:endParaRPr lang="hy-AM" sz="1000" b="0" i="0" u="none" strike="noStrike" dirty="0">
                        <a:solidFill>
                          <a:srgbClr val="000000"/>
                        </a:solidFill>
                        <a:effectLst/>
                        <a:latin typeface="GHEA Grapalat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7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Ամփոփ վիճակագրություն միայն կայուն զբաղվածություն ապահովող ծրագրերի մասով 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3226031"/>
              </p:ext>
            </p:extLst>
          </p:nvPr>
        </p:nvGraphicFramePr>
        <p:xfrm>
          <a:off x="423333" y="1953022"/>
          <a:ext cx="11187474" cy="4583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24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4181</TotalTime>
  <Words>2493</Words>
  <Application>Microsoft Office PowerPoint</Application>
  <PresentationFormat>Widescreen</PresentationFormat>
  <Paragraphs>800</Paragraphs>
  <Slides>28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Calibri</vt:lpstr>
      <vt:lpstr>Corbel</vt:lpstr>
      <vt:lpstr>GHEA Grapalat</vt:lpstr>
      <vt:lpstr>Gill Sans MT</vt:lpstr>
      <vt:lpstr>Sylfaen</vt:lpstr>
      <vt:lpstr>Symbol</vt:lpstr>
      <vt:lpstr>Times New Roman</vt:lpstr>
      <vt:lpstr>TimesNewRoman</vt:lpstr>
      <vt:lpstr>Wingdings 2</vt:lpstr>
      <vt:lpstr>Dividend</vt:lpstr>
      <vt:lpstr>Զբաղվածության կարգավորման ամենամյա պետական ծրագրի Մշտադիտարկման ԵՎ Գնահատման  արդյունքների ՈՒ կաՆխատեսումների հիման վրա առաջարկվող ` ԶԲԱՂՎԱԾՈՒԹՅԱՆ ԿԱՐԳԱՎՈՐՄԱՆ 2018 թվականի Պետական ծրագիրը </vt:lpstr>
      <vt:lpstr>Քննարկվող հարցեր</vt:lpstr>
      <vt:lpstr>ՄԳ իրականացման իրավական հիմքերը</vt:lpstr>
      <vt:lpstr>Զբաղվածության Կարգավորման ամենամյա պետական ծրագրի թիրախային ցուցանիշների կատարողականը</vt:lpstr>
      <vt:lpstr>Զբաղվածության Կարգավորման ամենամյա ծրագրի ծախսարդյունավետությունը</vt:lpstr>
      <vt:lpstr>Զբաղվածության Կարգավորման ամենամյա ծրագրի ծախսարդյունավետությունը</vt:lpstr>
      <vt:lpstr>Ամենամյա պետական ծրագրի հիմնական ցուցանիշների կատարողականը </vt:lpstr>
      <vt:lpstr>Ամփոփ վիճակագրություն միայն կայուն զբաղվածություն ապահովող ծրագրերի մասով </vt:lpstr>
      <vt:lpstr>Ամփոփ վիճակագրություն միայն կայուն զբաղվածություն ապահովող ծրագրերի մասով </vt:lpstr>
      <vt:lpstr>ՄԳ Արդյունքներով  ձեվավորված Առաջարկություններ</vt:lpstr>
      <vt:lpstr>ՄԳ Արդյունքներով  ձեվավորված Առաջարկություններ</vt:lpstr>
      <vt:lpstr>ՄԳ Արդյունքներով  ձեվավորված Առաջարկություններ</vt:lpstr>
      <vt:lpstr>Զբաղվածության կարգավորման 2018 թվականի պետական ծրագրի՝ ՀՀ  ԱՍՀ նախարարության կողմից Կառավարություն և Ազգային ժՈղով ներկայացված Տարբերակ </vt:lpstr>
      <vt:lpstr>Ներկայացված տարբերակ</vt:lpstr>
      <vt:lpstr>ՆախատեսվԵլ է </vt:lpstr>
      <vt:lpstr>ԱռաջարկվԱծ միջոցառումներում տեղ գտած խնդիրները </vt:lpstr>
      <vt:lpstr>ԱռաջարկվԱծ միջոցառումներում տեղ գտած խնդիրները </vt:lpstr>
      <vt:lpstr>ԱռաջարկվԱծ միջոցառումներում տեղ գտած խնդիրները </vt:lpstr>
      <vt:lpstr>Պլանավորման  այլ ռիսկեր</vt:lpstr>
      <vt:lpstr>Պլանավորման  այլ ռիսկեր</vt:lpstr>
      <vt:lpstr>Ընդգրկված նոր ծրագրերի վերաբերյալ</vt:lpstr>
      <vt:lpstr>Զբաղվածության կարգավորման 2018 թվականի պետական ծրագրով նախատեսվող  միջոցառումներԻ  </vt:lpstr>
      <vt:lpstr>2018 թվականի զբաղվածության ամենամյա ծրագրի համար կանխատեսումներ</vt:lpstr>
      <vt:lpstr>առաջարկվող  տարբերակ-2</vt:lpstr>
      <vt:lpstr>առաջարկվող  տարբերակ-2</vt:lpstr>
      <vt:lpstr>առաջարկվող  տարբերակ-2</vt:lpstr>
      <vt:lpstr>Ներկայացվող տարբերակների համադրում</vt:lpstr>
      <vt:lpstr>ՇՆՈՐՀԱԿԱԼՈՒԹՅՈՒՆ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Զբաղվածության ամենամյա պետական ծրագրի ՄԳ արդյունքները</dc:title>
  <dc:creator>Hasmik Ghukasyan</dc:creator>
  <cp:lastModifiedBy>Lilit</cp:lastModifiedBy>
  <cp:revision>165</cp:revision>
  <cp:lastPrinted>2017-10-19T08:45:57Z</cp:lastPrinted>
  <dcterms:created xsi:type="dcterms:W3CDTF">2017-10-04T07:49:41Z</dcterms:created>
  <dcterms:modified xsi:type="dcterms:W3CDTF">2017-11-08T07:53:47Z</dcterms:modified>
</cp:coreProperties>
</file>